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0"/>
  </p:notesMasterIdLst>
  <p:sldIdLst>
    <p:sldId id="306" r:id="rId2"/>
    <p:sldId id="285" r:id="rId3"/>
    <p:sldId id="339" r:id="rId4"/>
    <p:sldId id="287" r:id="rId5"/>
    <p:sldId id="338" r:id="rId6"/>
    <p:sldId id="340" r:id="rId7"/>
    <p:sldId id="321" r:id="rId8"/>
    <p:sldId id="323" r:id="rId9"/>
    <p:sldId id="325" r:id="rId10"/>
    <p:sldId id="327" r:id="rId11"/>
    <p:sldId id="329" r:id="rId12"/>
    <p:sldId id="341" r:id="rId13"/>
    <p:sldId id="295" r:id="rId14"/>
    <p:sldId id="345" r:id="rId15"/>
    <p:sldId id="342" r:id="rId16"/>
    <p:sldId id="332" r:id="rId17"/>
    <p:sldId id="343" r:id="rId18"/>
    <p:sldId id="344" r:id="rId19"/>
    <p:sldId id="334" r:id="rId20"/>
    <p:sldId id="333" r:id="rId21"/>
    <p:sldId id="336" r:id="rId22"/>
    <p:sldId id="335" r:id="rId23"/>
    <p:sldId id="337" r:id="rId24"/>
    <p:sldId id="263" r:id="rId25"/>
    <p:sldId id="265" r:id="rId26"/>
    <p:sldId id="262" r:id="rId27"/>
    <p:sldId id="264" r:id="rId28"/>
    <p:sldId id="319" r:id="rId29"/>
    <p:sldId id="269" r:id="rId30"/>
    <p:sldId id="309" r:id="rId31"/>
    <p:sldId id="301" r:id="rId32"/>
    <p:sldId id="302" r:id="rId33"/>
    <p:sldId id="303" r:id="rId34"/>
    <p:sldId id="310" r:id="rId35"/>
    <p:sldId id="313" r:id="rId36"/>
    <p:sldId id="315" r:id="rId37"/>
    <p:sldId id="316" r:id="rId38"/>
    <p:sldId id="318" r:id="rId39"/>
    <p:sldId id="304" r:id="rId40"/>
    <p:sldId id="320" r:id="rId41"/>
    <p:sldId id="305" r:id="rId42"/>
    <p:sldId id="277" r:id="rId43"/>
    <p:sldId id="308" r:id="rId44"/>
    <p:sldId id="276" r:id="rId45"/>
    <p:sldId id="282" r:id="rId46"/>
    <p:sldId id="273" r:id="rId47"/>
    <p:sldId id="307" r:id="rId48"/>
    <p:sldId id="286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CCFF33"/>
    <a:srgbClr val="B07AD8"/>
    <a:srgbClr val="FFFF00"/>
    <a:srgbClr val="9A57CD"/>
    <a:srgbClr val="000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2"/>
    <p:restoredTop sz="94542"/>
  </p:normalViewPr>
  <p:slideViewPr>
    <p:cSldViewPr>
      <p:cViewPr varScale="1">
        <p:scale>
          <a:sx n="92" d="100"/>
          <a:sy n="92" d="100"/>
        </p:scale>
        <p:origin x="464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97414-8FC5-46AB-9652-DF04D089394A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CD622-0746-4749-8683-01774305F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CD622-0746-4749-8683-01774305F96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CD622-0746-4749-8683-01774305F96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CD622-0746-4749-8683-01774305F96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3B2A-F25E-4F68-8D6B-33AC04DB99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65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2F1C5-7D44-42EA-ADE3-CE299C8F79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49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04EF-2F64-4193-8EA9-3B207DFF35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4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AD787-7E36-42DC-864C-06CDEF09A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2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09713-C25C-417D-B0F0-2A0F5C85DF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33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ECAB-A0FC-414F-A2F8-0BE2804364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90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0D0C8-51D9-4A6A-A20E-345837F883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752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F895-7C37-4CFF-88BD-3FFE57B4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6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BFD5-6C69-4950-96B1-F3DFDA977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55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745B4-59F3-4C7E-B850-813E629C7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4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EC55-CDDE-4984-A9F8-0D38BF3C5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79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470D0C8-51D9-4A6A-A20E-345837F8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3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0.jpeg"/><Relationship Id="rId4" Type="http://schemas.openxmlformats.org/officeDocument/2006/relationships/audio" Target="../media/audio1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jpeg"/><Relationship Id="rId7" Type="http://schemas.openxmlformats.org/officeDocument/2006/relationships/image" Target="../media/image4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80376" y="2852936"/>
            <a:ext cx="8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ea typeface="Adobe Kaiti Std R" pitchFamily="18" charset="-128"/>
              </a:rPr>
              <a:t>ㄙˋ</a:t>
            </a:r>
            <a:endParaRPr lang="en-US" sz="2800" b="1" dirty="0">
              <a:ea typeface="Adobe Kaiti Std R" pitchFamily="18" charset="-128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34"/>
          <a:stretch/>
        </p:blipFill>
        <p:spPr bwMode="auto">
          <a:xfrm>
            <a:off x="6095999" y="441751"/>
            <a:ext cx="5194071" cy="615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BB2DCC8-4BBF-5646-A92B-2D3F0C00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60648"/>
            <a:ext cx="2637656" cy="26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laser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6334"/>
          <a:stretch/>
        </p:blipFill>
        <p:spPr bwMode="auto">
          <a:xfrm>
            <a:off x="4151784" y="836712"/>
            <a:ext cx="6264695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>
            <a:off x="6240015" y="1916831"/>
            <a:ext cx="2952328" cy="72008"/>
          </a:xfrm>
          <a:prstGeom prst="line">
            <a:avLst/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320135" y="1916831"/>
            <a:ext cx="504056" cy="3312368"/>
          </a:xfrm>
          <a:prstGeom prst="line">
            <a:avLst/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472263" y="3501007"/>
            <a:ext cx="288032" cy="1656184"/>
          </a:xfrm>
          <a:prstGeom prst="line">
            <a:avLst/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56039" y="3471332"/>
            <a:ext cx="2376264" cy="72008"/>
          </a:xfrm>
          <a:prstGeom prst="line">
            <a:avLst/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91943" y="5229199"/>
            <a:ext cx="4104456" cy="0"/>
          </a:xfrm>
          <a:prstGeom prst="line">
            <a:avLst/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CBC1F2E5-BCD9-2B4F-96F1-AD7C45000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5" y="299353"/>
            <a:ext cx="3115048" cy="31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0000"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我的朋友在哪裡</a:t>
            </a:r>
            <a:r>
              <a:rPr lang="en-US" altLang="zh-TW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r="2284" b="62949"/>
          <a:stretch>
            <a:fillRect/>
          </a:stretch>
        </p:blipFill>
        <p:spPr bwMode="auto">
          <a:xfrm>
            <a:off x="5663952" y="4653136"/>
            <a:ext cx="4767222" cy="2204864"/>
          </a:xfrm>
          <a:prstGeom prst="rect">
            <a:avLst/>
          </a:prstGeom>
          <a:noFill/>
          <a:ln>
            <a:noFill/>
          </a:ln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135560" y="188640"/>
            <a:ext cx="79208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/>
              <a:t>yī </a:t>
            </a:r>
            <a:r>
              <a:rPr lang="en-US" sz="2800" dirty="0" err="1"/>
              <a:t>èr</a:t>
            </a:r>
            <a:r>
              <a:rPr lang="en-US" sz="2800" dirty="0"/>
              <a:t> </a:t>
            </a:r>
            <a:r>
              <a:rPr lang="en-US" sz="2800" dirty="0" err="1"/>
              <a:t>sān</a:t>
            </a:r>
            <a:r>
              <a:rPr lang="en-US" sz="2800" dirty="0"/>
              <a:t> </a:t>
            </a:r>
            <a:r>
              <a:rPr lang="en-US" sz="2800" dirty="0" err="1"/>
              <a:t>sì</a:t>
            </a:r>
            <a:r>
              <a:rPr lang="en-US" sz="2800" dirty="0"/>
              <a:t> </a:t>
            </a:r>
            <a:r>
              <a:rPr lang="en-US" sz="2800" dirty="0" err="1"/>
              <a:t>wǔ</a:t>
            </a:r>
            <a:r>
              <a:rPr lang="en-US" sz="2800" dirty="0"/>
              <a:t> </a:t>
            </a:r>
            <a:r>
              <a:rPr lang="en-US" sz="2800" dirty="0" err="1"/>
              <a:t>liù</a:t>
            </a:r>
            <a:r>
              <a:rPr lang="en-US" sz="2800" dirty="0"/>
              <a:t> </a:t>
            </a:r>
            <a:r>
              <a:rPr lang="en-US" sz="2800" dirty="0" err="1"/>
              <a:t>qī</a:t>
            </a:r>
            <a:r>
              <a:rPr lang="en-US" sz="2800" dirty="0"/>
              <a:t> </a:t>
            </a:r>
            <a:br>
              <a:rPr lang="en-US" sz="6000" dirty="0"/>
            </a:b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一二三四五六七</a:t>
            </a:r>
            <a:br>
              <a:rPr lang="zh-TW" altLang="en-US" sz="6000" dirty="0"/>
            </a:br>
            <a:r>
              <a:rPr lang="en-US" sz="2800" dirty="0" err="1"/>
              <a:t>wǒ</a:t>
            </a:r>
            <a:r>
              <a:rPr lang="en-US" sz="2800" dirty="0"/>
              <a:t> de </a:t>
            </a:r>
            <a:r>
              <a:rPr lang="en-US" sz="2800" dirty="0" err="1"/>
              <a:t>péng</a:t>
            </a:r>
            <a:r>
              <a:rPr lang="en-US" sz="2800" dirty="0"/>
              <a:t> </a:t>
            </a:r>
            <a:r>
              <a:rPr lang="en-US" sz="2800" dirty="0" err="1"/>
              <a:t>yǒu</a:t>
            </a:r>
            <a:r>
              <a:rPr lang="en-US" sz="2800" dirty="0"/>
              <a:t> </a:t>
            </a: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nǎ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？ </a:t>
            </a:r>
            <a:br>
              <a:rPr lang="en-US" sz="6000" dirty="0"/>
            </a:b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我的朋友在哪裡？</a:t>
            </a:r>
            <a:br>
              <a:rPr lang="zh-TW" altLang="en-US" sz="6000" dirty="0"/>
            </a:b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zhè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！ </a:t>
            </a: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zhè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！ </a:t>
            </a:r>
            <a:br>
              <a:rPr lang="en-US" sz="6000" dirty="0"/>
            </a:b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在這裡！在這裡！</a:t>
            </a:r>
            <a:br>
              <a:rPr lang="zh-TW" altLang="en-US" sz="6000" dirty="0"/>
            </a:br>
            <a:r>
              <a:rPr lang="en-US" sz="2800" dirty="0" err="1"/>
              <a:t>wǒ</a:t>
            </a:r>
            <a:r>
              <a:rPr lang="en-US" sz="2800" dirty="0"/>
              <a:t> de </a:t>
            </a:r>
            <a:r>
              <a:rPr lang="en-US" sz="2800" dirty="0" err="1"/>
              <a:t>péng</a:t>
            </a:r>
            <a:r>
              <a:rPr lang="en-US" sz="2800" dirty="0"/>
              <a:t> </a:t>
            </a:r>
            <a:r>
              <a:rPr lang="en-US" sz="2800" dirty="0" err="1"/>
              <a:t>yǒu</a:t>
            </a:r>
            <a:r>
              <a:rPr lang="en-US" sz="2800" dirty="0"/>
              <a:t> </a:t>
            </a: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zhè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。 </a:t>
            </a:r>
            <a:br>
              <a:rPr lang="en-US" sz="6000" dirty="0"/>
            </a:b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我的朋友在這裡。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67608" y="1628800"/>
            <a:ext cx="6984776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423592" y="2780928"/>
            <a:ext cx="6768752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95600" y="4005064"/>
            <a:ext cx="6912768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423592" y="5085184"/>
            <a:ext cx="6840760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35560" y="5638801"/>
            <a:ext cx="357944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Adobe Fangsong Std R" pitchFamily="18" charset="-128"/>
                <a:ea typeface="Adobe Fangsong Std R" pitchFamily="18" charset="-128"/>
              </a:rPr>
              <a:t>朋友的名字</a:t>
            </a:r>
            <a:endParaRPr lang="en-US" sz="4800" dirty="0"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5560" y="476672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04 第一課：我的朋友在哪裡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64385E-6 C -0.05052 -0.01087 -0.10052 -0.02151 -0.11961 -0.04348 C -0.13819 -0.06638 -0.13819 -0.11356 -0.11545 -0.1353 C -0.09097 -0.1568 0.00226 -0.16698 0.02726 -0.1725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-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r="2284" b="62949"/>
          <a:stretch>
            <a:fillRect/>
          </a:stretch>
        </p:blipFill>
        <p:spPr bwMode="auto">
          <a:xfrm>
            <a:off x="5663952" y="4653136"/>
            <a:ext cx="4767222" cy="2204864"/>
          </a:xfrm>
          <a:prstGeom prst="rect">
            <a:avLst/>
          </a:prstGeom>
          <a:noFill/>
          <a:ln>
            <a:noFill/>
          </a:ln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135560" y="188640"/>
            <a:ext cx="79208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/>
              <a:t>yī </a:t>
            </a:r>
            <a:r>
              <a:rPr lang="en-US" sz="2800" dirty="0" err="1"/>
              <a:t>èr</a:t>
            </a:r>
            <a:r>
              <a:rPr lang="en-US" sz="2800" dirty="0"/>
              <a:t> </a:t>
            </a:r>
            <a:r>
              <a:rPr lang="en-US" sz="2800" dirty="0" err="1"/>
              <a:t>sān</a:t>
            </a:r>
            <a:r>
              <a:rPr lang="en-US" sz="2800" dirty="0"/>
              <a:t> </a:t>
            </a:r>
            <a:r>
              <a:rPr lang="en-US" sz="2800" dirty="0" err="1"/>
              <a:t>sì</a:t>
            </a:r>
            <a:r>
              <a:rPr lang="en-US" sz="2800" dirty="0"/>
              <a:t> </a:t>
            </a:r>
            <a:r>
              <a:rPr lang="en-US" sz="2800" dirty="0" err="1"/>
              <a:t>wǔ</a:t>
            </a:r>
            <a:r>
              <a:rPr lang="en-US" sz="2800" dirty="0"/>
              <a:t> </a:t>
            </a:r>
            <a:r>
              <a:rPr lang="en-US" sz="2800" dirty="0" err="1"/>
              <a:t>liù</a:t>
            </a:r>
            <a:r>
              <a:rPr lang="en-US" sz="2800" dirty="0"/>
              <a:t> </a:t>
            </a:r>
            <a:r>
              <a:rPr lang="en-US" sz="2800" dirty="0" err="1"/>
              <a:t>qī</a:t>
            </a:r>
            <a:r>
              <a:rPr lang="en-US" sz="2800" dirty="0"/>
              <a:t> </a:t>
            </a:r>
            <a:br>
              <a:rPr lang="en-US" sz="6000" dirty="0"/>
            </a:b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一二三四五六七</a:t>
            </a:r>
            <a:br>
              <a:rPr lang="zh-TW" altLang="en-US" sz="6000" dirty="0"/>
            </a:br>
            <a:r>
              <a:rPr lang="en-US" sz="2800" dirty="0" err="1"/>
              <a:t>wǒ</a:t>
            </a:r>
            <a:r>
              <a:rPr lang="en-US" sz="2800" dirty="0"/>
              <a:t> de </a:t>
            </a:r>
            <a:r>
              <a:rPr lang="en-US" sz="2800" dirty="0" err="1"/>
              <a:t>péng</a:t>
            </a:r>
            <a:r>
              <a:rPr lang="en-US" sz="2800" dirty="0"/>
              <a:t> </a:t>
            </a:r>
            <a:r>
              <a:rPr lang="en-US" sz="2800" dirty="0" err="1"/>
              <a:t>yǒu</a:t>
            </a:r>
            <a:r>
              <a:rPr lang="en-US" sz="2800" dirty="0"/>
              <a:t> </a:t>
            </a: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nǎ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？ </a:t>
            </a:r>
            <a:br>
              <a:rPr lang="en-US" sz="6000" dirty="0"/>
            </a:b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我的朋友在哪裡？</a:t>
            </a:r>
            <a:br>
              <a:rPr lang="zh-TW" altLang="en-US" sz="6000" dirty="0"/>
            </a:b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zhè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！ </a:t>
            </a: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zhè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！ </a:t>
            </a:r>
            <a:br>
              <a:rPr lang="en-US" sz="6000" dirty="0"/>
            </a:b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在這裡！在這裡！</a:t>
            </a:r>
            <a:br>
              <a:rPr lang="zh-TW" altLang="en-US" sz="6000" dirty="0"/>
            </a:br>
            <a:r>
              <a:rPr lang="en-US" sz="2800" dirty="0" err="1"/>
              <a:t>wǒ</a:t>
            </a:r>
            <a:r>
              <a:rPr lang="en-US" sz="2800" dirty="0"/>
              <a:t> de </a:t>
            </a:r>
            <a:r>
              <a:rPr lang="en-US" sz="2800" dirty="0" err="1"/>
              <a:t>péng</a:t>
            </a:r>
            <a:r>
              <a:rPr lang="en-US" sz="2800" dirty="0"/>
              <a:t> </a:t>
            </a:r>
            <a:r>
              <a:rPr lang="en-US" sz="2800" dirty="0" err="1"/>
              <a:t>yǒu</a:t>
            </a:r>
            <a:r>
              <a:rPr lang="en-US" sz="2800" dirty="0"/>
              <a:t> </a:t>
            </a:r>
            <a:r>
              <a:rPr lang="en-US" sz="2800" dirty="0" err="1"/>
              <a:t>zài</a:t>
            </a:r>
            <a:r>
              <a:rPr lang="en-US" sz="2800" dirty="0"/>
              <a:t> </a:t>
            </a:r>
            <a:r>
              <a:rPr lang="en-US" sz="2800" dirty="0" err="1"/>
              <a:t>zhè</a:t>
            </a:r>
            <a:r>
              <a:rPr lang="en-US" sz="2800" dirty="0"/>
              <a:t> </a:t>
            </a:r>
            <a:r>
              <a:rPr lang="en-US" sz="2800" dirty="0" err="1"/>
              <a:t>lǐ</a:t>
            </a:r>
            <a:r>
              <a:rPr lang="en-US" sz="2800" dirty="0"/>
              <a:t> 。 </a:t>
            </a:r>
            <a:br>
              <a:rPr lang="en-US" sz="6000" dirty="0"/>
            </a:b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我的朋友在這裡。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67608" y="1628800"/>
            <a:ext cx="6984776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423592" y="2780928"/>
            <a:ext cx="6768752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95600" y="4005064"/>
            <a:ext cx="6912768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423592" y="5085184"/>
            <a:ext cx="6840760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35560" y="5638801"/>
            <a:ext cx="357944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Adobe Fangsong Std R" pitchFamily="18" charset="-128"/>
                <a:ea typeface="Adobe Fangsong Std R" pitchFamily="18" charset="-128"/>
              </a:rPr>
              <a:t>朋友的名字</a:t>
            </a:r>
            <a:endParaRPr lang="en-US" sz="4800" dirty="0"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5560" y="548680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04 第一課：我的朋友在哪裡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00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64385E-6 C -0.05052 -0.01087 -0.10052 -0.02151 -0.11961 -0.04348 C -0.13819 -0.06638 -0.13819 -0.11356 -0.11545 -0.1353 C -0.09097 -0.1568 0.00226 -0.16698 0.02726 -0.17253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-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0"/>
                            </p:stCondLst>
                            <p:childTnLst>
                              <p:par>
                                <p:cTn id="39" presetID="23" presetClass="emph" presetSubtype="0" repeatCount="indefinite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500"/>
                            </p:stCondLst>
                            <p:childTnLst>
                              <p:par>
                                <p:cTn id="4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3500"/>
                            </p:stCondLst>
                            <p:childTnLst>
                              <p:par>
                                <p:cTn id="51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500"/>
                            </p:stCondLst>
                            <p:childTnLst>
                              <p:par>
                                <p:cTn id="57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筆劃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9" y="692696"/>
            <a:ext cx="7020273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ight Arrow 5"/>
          <p:cNvSpPr/>
          <p:nvPr/>
        </p:nvSpPr>
        <p:spPr>
          <a:xfrm>
            <a:off x="5087888" y="908720"/>
            <a:ext cx="1008112" cy="216024"/>
          </a:xfrm>
          <a:prstGeom prst="rightArrow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4" name="Picture 6" descr="C:\Users\Meishing\Desktop\美洲華語\美洲一\筆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1544" y="1700808"/>
            <a:ext cx="1656184" cy="4097628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5087888" y="2204864"/>
            <a:ext cx="1008112" cy="216024"/>
          </a:xfrm>
          <a:prstGeom prst="rightArrow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159896" y="3573016"/>
            <a:ext cx="1008112" cy="216024"/>
          </a:xfrm>
          <a:prstGeom prst="rightArrow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159896" y="4941168"/>
            <a:ext cx="1008112" cy="216024"/>
          </a:xfrm>
          <a:prstGeom prst="rightArrow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159896" y="6309320"/>
            <a:ext cx="1008112" cy="216024"/>
          </a:xfrm>
          <a:prstGeom prst="rightArrow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詞語讀一讀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23592" y="270892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yī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一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59896" y="270892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yí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破音一" pitchFamily="18" charset="-120"/>
                <a:ea typeface="華康楷書體破音一" pitchFamily="18" charset="-120"/>
              </a:rPr>
              <a:t>一</a:t>
            </a:r>
            <a:endParaRPr lang="en-US" sz="6000" dirty="0">
              <a:latin typeface="華康楷書體破音一" pitchFamily="18" charset="-120"/>
              <a:ea typeface="華康楷書體破音一" pitchFamily="18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96200" y="270892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yì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破音二" pitchFamily="18" charset="-120"/>
                <a:ea typeface="華康楷書體破音二" pitchFamily="18" charset="-120"/>
              </a:rPr>
              <a:t>一</a:t>
            </a:r>
            <a:endParaRPr lang="en-US" sz="6000" dirty="0">
              <a:latin typeface="華康楷書體破音二" pitchFamily="18" charset="-120"/>
              <a:ea typeface="華康楷書體破音二" pitchFamily="18" charset="-120"/>
            </a:endParaRPr>
          </a:p>
        </p:txBody>
      </p:sp>
      <p:pic>
        <p:nvPicPr>
          <p:cNvPr id="77825" name="Picture 1" descr="C:\Users\Meishing\Desktop\美洲華語\美洲繪本\picture\首冊\4\7.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1905" y="4192532"/>
            <a:ext cx="1415529" cy="2665469"/>
          </a:xfrm>
          <a:prstGeom prst="rect">
            <a:avLst/>
          </a:prstGeom>
          <a:noFill/>
        </p:spPr>
      </p:pic>
      <p:pic>
        <p:nvPicPr>
          <p:cNvPr id="77826" name="Picture 2" descr="C:\Users\Meishing\Desktop\美洲華語\美洲繪本\picture\首冊\4\6.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8208" y="4221090"/>
            <a:ext cx="1779378" cy="2636911"/>
          </a:xfrm>
          <a:prstGeom prst="rect">
            <a:avLst/>
          </a:prstGeom>
          <a:noFill/>
        </p:spPr>
      </p:pic>
      <p:pic>
        <p:nvPicPr>
          <p:cNvPr id="77827" name="Picture 3" descr="C:\Users\Meishing\Desktop\美洲華語\美洲繪本\picture\首冊\4\5.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1618" y="4221089"/>
            <a:ext cx="1838158" cy="2636912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flipV="1">
            <a:off x="6168008" y="4437112"/>
            <a:ext cx="4572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120336" y="5085184"/>
            <a:ext cx="648072" cy="6739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215680" y="4987280"/>
            <a:ext cx="936104" cy="258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439816" y="1196752"/>
            <a:ext cx="1872208" cy="129614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yī yuè</a:t>
            </a:r>
          </a:p>
          <a:p>
            <a:pPr algn="ctr"/>
            <a:r>
              <a:rPr lang="zh-TW" altLang="en-US" sz="4400" dirty="0">
                <a:solidFill>
                  <a:srgbClr val="C00000"/>
                </a:solidFill>
                <a:latin typeface="華康楷書體注音" pitchFamily="18" charset="-120"/>
                <a:ea typeface="華康楷書體注音" pitchFamily="18" charset="-120"/>
              </a:rPr>
              <a:t>一</a:t>
            </a:r>
            <a:r>
              <a:rPr lang="zh-TW" altLang="en-US" sz="4400" dirty="0">
                <a:latin typeface="華康楷書體注音" pitchFamily="18" charset="-120"/>
                <a:ea typeface="華康楷書體注音" pitchFamily="18" charset="-120"/>
              </a:rPr>
              <a:t>月</a:t>
            </a:r>
          </a:p>
        </p:txBody>
      </p:sp>
      <p:pic>
        <p:nvPicPr>
          <p:cNvPr id="38916" name="Picture 4" descr="http://key.chtouch.com/Function/ReadImage.aspx?OBlogPhotoItems=8738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2600" t="9682" r="29441" b="4835"/>
          <a:stretch>
            <a:fillRect/>
          </a:stretch>
        </p:blipFill>
        <p:spPr bwMode="auto">
          <a:xfrm>
            <a:off x="1991544" y="2650228"/>
            <a:ext cx="3024336" cy="4207772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2711624" y="3140968"/>
            <a:ext cx="792088" cy="5040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359696" y="2492896"/>
            <a:ext cx="1512168" cy="72008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8" name="Picture 6" descr="https://encrypted-tbn1.gstatic.com/images?q=tbn:ANd9GcTH--WnnQQKCfEOaG3geGEYJYC_H1gMbZDzy-pgErNELexklqLKbw"/>
          <p:cNvPicPr>
            <a:picLocks noChangeAspect="1" noChangeArrowheads="1"/>
          </p:cNvPicPr>
          <p:nvPr/>
        </p:nvPicPr>
        <p:blipFill>
          <a:blip r:embed="rId3" cstate="print"/>
          <a:srcRect t="27762" b="27391"/>
          <a:stretch>
            <a:fillRect/>
          </a:stretch>
        </p:blipFill>
        <p:spPr bwMode="auto">
          <a:xfrm>
            <a:off x="5663953" y="4581128"/>
            <a:ext cx="4512501" cy="2016224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H="1">
            <a:off x="6600056" y="3501008"/>
            <a:ext cx="1080120" cy="144016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879976" y="5013176"/>
            <a:ext cx="936104" cy="72008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104112" y="2276872"/>
            <a:ext cx="2376264" cy="129614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shí yī yuè</a:t>
            </a:r>
          </a:p>
          <a:p>
            <a:pPr algn="ctr"/>
            <a:r>
              <a:rPr lang="zh-TW" altLang="en-US" sz="4000" dirty="0">
                <a:solidFill>
                  <a:schemeClr val="bg1">
                    <a:lumMod val="50000"/>
                  </a:schemeClr>
                </a:solidFill>
                <a:latin typeface="華康楷書體注音" pitchFamily="18" charset="-120"/>
                <a:ea typeface="華康楷書體注音" pitchFamily="18" charset="-120"/>
              </a:rPr>
              <a:t>十</a:t>
            </a:r>
            <a:r>
              <a:rPr lang="zh-TW" altLang="en-US" sz="4000" dirty="0">
                <a:solidFill>
                  <a:srgbClr val="C00000"/>
                </a:solidFill>
                <a:latin typeface="華康楷書體注音" pitchFamily="18" charset="-120"/>
                <a:ea typeface="華康楷書體注音" pitchFamily="18" charset="-120"/>
              </a:rPr>
              <a:t>一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48767" y="859312"/>
            <a:ext cx="8467714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00057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一樣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919536" y="2780928"/>
            <a:ext cx="2232248" cy="1674186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V="1">
            <a:off x="2855640" y="4005064"/>
            <a:ext cx="495672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67608" y="4725144"/>
            <a:ext cx="792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dirty="0">
                <a:solidFill>
                  <a:srgbClr val="7030A0"/>
                </a:solidFill>
              </a:rPr>
              <a:t>?</a:t>
            </a:r>
            <a:endParaRPr lang="en-US" sz="6600" dirty="0">
              <a:solidFill>
                <a:srgbClr val="7030A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351584" y="4005064"/>
            <a:ext cx="504056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775520" y="4869160"/>
            <a:ext cx="2376264" cy="12241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yí </a:t>
            </a:r>
            <a:r>
              <a:rPr lang="en-US" sz="2800" dirty="0" err="1"/>
              <a:t>yàng</a:t>
            </a:r>
            <a:endParaRPr lang="en-US" sz="2800" dirty="0"/>
          </a:p>
          <a:p>
            <a:pPr algn="ctr"/>
            <a:r>
              <a:rPr lang="zh-TW" altLang="en-US" sz="5400" dirty="0">
                <a:solidFill>
                  <a:srgbClr val="C00000"/>
                </a:solidFill>
                <a:latin typeface="華康楷書體破音一" pitchFamily="18" charset="-120"/>
                <a:ea typeface="華康楷書體破音一" pitchFamily="18" charset="-120"/>
              </a:rPr>
              <a:t>一</a:t>
            </a:r>
            <a:r>
              <a:rPr lang="zh-TW" altLang="en-US" sz="5400" dirty="0">
                <a:latin typeface="華康楷書體注音" pitchFamily="18" charset="-120"/>
                <a:ea typeface="華康楷書體注音" pitchFamily="18" charset="-120"/>
              </a:rPr>
              <a:t>樣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23793" y="1916832"/>
            <a:ext cx="1741135" cy="227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240017" y="1916832"/>
            <a:ext cx="1741135" cy="227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5231904" y="4077072"/>
            <a:ext cx="504056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168008" y="4077072"/>
            <a:ext cx="495672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087888" y="4869160"/>
            <a:ext cx="2376264" cy="12241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yí </a:t>
            </a:r>
            <a:r>
              <a:rPr lang="en-US" sz="2800" dirty="0" err="1"/>
              <a:t>yàng</a:t>
            </a:r>
            <a:endParaRPr lang="en-US" sz="2800" dirty="0"/>
          </a:p>
          <a:p>
            <a:pPr algn="ctr"/>
            <a:r>
              <a:rPr lang="zh-TW" altLang="en-US" sz="5400" dirty="0">
                <a:solidFill>
                  <a:srgbClr val="C00000"/>
                </a:solidFill>
                <a:latin typeface="華康楷書體破音一" pitchFamily="18" charset="-120"/>
                <a:ea typeface="華康楷書體破音一" pitchFamily="18" charset="-120"/>
              </a:rPr>
              <a:t>一</a:t>
            </a:r>
            <a:r>
              <a:rPr lang="zh-TW" altLang="en-US" sz="5400" dirty="0">
                <a:latin typeface="華康楷書體注音" pitchFamily="18" charset="-120"/>
                <a:ea typeface="華康楷書體注音" pitchFamily="18" charset="-120"/>
              </a:rPr>
              <a:t>樣</a:t>
            </a:r>
          </a:p>
        </p:txBody>
      </p:sp>
      <p:pic>
        <p:nvPicPr>
          <p:cNvPr id="20" name="Picture 2" descr="10 by wuhon - 5501, cartoon, clip art, clipart, people, sjjh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4232" y="1916833"/>
            <a:ext cx="1485076" cy="2099047"/>
          </a:xfrm>
          <a:prstGeom prst="rect">
            <a:avLst/>
          </a:prstGeom>
          <a:noFill/>
        </p:spPr>
      </p:pic>
      <p:pic>
        <p:nvPicPr>
          <p:cNvPr id="21" name="Picture 2" descr="10 by wuhon - 5501, cartoon, clip art, clipart, people, sjjh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82924" y="1916833"/>
            <a:ext cx="1485076" cy="2099047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8976320" y="3861048"/>
            <a:ext cx="504056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9480376" y="3861048"/>
            <a:ext cx="495672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8184232" y="4653136"/>
            <a:ext cx="2160240" cy="12241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yí </a:t>
            </a:r>
            <a:r>
              <a:rPr lang="en-US" sz="2800" dirty="0" err="1"/>
              <a:t>yàng</a:t>
            </a:r>
            <a:endParaRPr lang="en-US" sz="2800" dirty="0"/>
          </a:p>
          <a:p>
            <a:pPr algn="ctr"/>
            <a:r>
              <a:rPr lang="zh-TW" altLang="en-US" sz="5400" dirty="0">
                <a:solidFill>
                  <a:srgbClr val="C00000"/>
                </a:solidFill>
                <a:latin typeface="華康楷書體破音一" pitchFamily="18" charset="-120"/>
                <a:ea typeface="華康楷書體破音一" pitchFamily="18" charset="-120"/>
              </a:rPr>
              <a:t>一</a:t>
            </a:r>
            <a:r>
              <a:rPr lang="zh-TW" altLang="en-US" sz="5400" dirty="0">
                <a:latin typeface="華康楷書體注音" pitchFamily="18" charset="-120"/>
                <a:ea typeface="華康楷書體注音" pitchFamily="18" charset="-120"/>
              </a:rPr>
              <a:t>樣</a:t>
            </a:r>
          </a:p>
        </p:txBody>
      </p:sp>
    </p:spTree>
  </p:cSld>
  <p:clrMapOvr>
    <a:masterClrMapping/>
  </p:clrMapOvr>
  <p:transition spd="slow"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6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01" grpId="0" animBg="1"/>
      <p:bldP spid="19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135561" y="2708920"/>
            <a:ext cx="2496575" cy="1872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639616" y="4581129"/>
            <a:ext cx="1563602" cy="190351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71864" y="2924944"/>
            <a:ext cx="5184576" cy="1446550"/>
          </a:xfrm>
          <a:prstGeom prst="rect">
            <a:avLst/>
          </a:prstGeom>
          <a:solidFill>
            <a:srgbClr val="CCFF33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yí gè fān qié </a:t>
            </a:r>
            <a:br>
              <a:rPr lang="en-US" altLang="zh-TW" sz="6000" dirty="0"/>
            </a:br>
            <a:r>
              <a:rPr lang="zh-TW" altLang="en-US" sz="6000" dirty="0">
                <a:solidFill>
                  <a:srgbClr val="C00000"/>
                </a:solidFill>
                <a:latin typeface="華康楷書體破音一" pitchFamily="18" charset="-120"/>
                <a:ea typeface="華康楷書體破音一" pitchFamily="18" charset="-120"/>
              </a:rPr>
              <a:t>一</a:t>
            </a: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個蕃茄</a:t>
            </a: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4871864" y="4653136"/>
            <a:ext cx="5184576" cy="1446550"/>
          </a:xfrm>
          <a:prstGeom prst="rect">
            <a:avLst/>
          </a:prstGeom>
          <a:solidFill>
            <a:srgbClr val="CCFF33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yí gè píng guǒ</a:t>
            </a:r>
            <a:br>
              <a:rPr lang="en-US" altLang="zh-TW" sz="6000" dirty="0"/>
            </a:br>
            <a:r>
              <a:rPr lang="zh-TW" altLang="en-US" sz="6000" dirty="0">
                <a:solidFill>
                  <a:srgbClr val="C00000"/>
                </a:solidFill>
                <a:latin typeface="華康楷書體破音一" pitchFamily="18" charset="-120"/>
                <a:ea typeface="華康楷書體破音一" pitchFamily="18" charset="-120"/>
              </a:rPr>
              <a:t>一</a:t>
            </a: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個蘋果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7768" y="1484784"/>
            <a:ext cx="2376264" cy="3103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8" name="Curved Connector 7"/>
          <p:cNvCxnSpPr/>
          <p:nvPr/>
        </p:nvCxnSpPr>
        <p:spPr>
          <a:xfrm rot="5400000" flipH="1" flipV="1">
            <a:off x="4259796" y="4545124"/>
            <a:ext cx="1296144" cy="648072"/>
          </a:xfrm>
          <a:prstGeom prst="curvedConnector3">
            <a:avLst>
              <a:gd name="adj1" fmla="val 35404"/>
            </a:avLst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503712" y="5229200"/>
            <a:ext cx="2555776" cy="14401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yì běn </a:t>
            </a:r>
            <a:r>
              <a:rPr lang="en-US" sz="2800" dirty="0" err="1"/>
              <a:t>shū</a:t>
            </a:r>
            <a:endParaRPr lang="en-US" sz="2800" dirty="0"/>
          </a:p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本書</a:t>
            </a:r>
          </a:p>
        </p:txBody>
      </p:sp>
      <p:pic>
        <p:nvPicPr>
          <p:cNvPr id="69637" name="Picture 5" descr="book by jean_victor_balin - book, book, clip art, clipart, education, education, image, knowledge, knowledge, library, library, media, png, public domain, reading, reading, school, school, svg,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2144" y="1556792"/>
            <a:ext cx="2448272" cy="2448272"/>
          </a:xfrm>
          <a:prstGeom prst="rect">
            <a:avLst/>
          </a:prstGeom>
          <a:noFill/>
        </p:spPr>
      </p:pic>
      <p:cxnSp>
        <p:nvCxnSpPr>
          <p:cNvPr id="10" name="Curved Connector 9"/>
          <p:cNvCxnSpPr/>
          <p:nvPr/>
        </p:nvCxnSpPr>
        <p:spPr>
          <a:xfrm rot="5400000" flipH="1" flipV="1">
            <a:off x="8004212" y="3969060"/>
            <a:ext cx="1296144" cy="648072"/>
          </a:xfrm>
          <a:prstGeom prst="curvedConnector3">
            <a:avLst>
              <a:gd name="adj1" fmla="val 35404"/>
            </a:avLst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608168" y="4869160"/>
            <a:ext cx="2555776" cy="14401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/>
              <a:t>yì běn </a:t>
            </a:r>
            <a:r>
              <a:rPr lang="en-US" sz="2800" dirty="0" err="1"/>
              <a:t>shū</a:t>
            </a:r>
            <a:endParaRPr lang="en-US" sz="2800" dirty="0"/>
          </a:p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本書</a:t>
            </a: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二樓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522912" y="3212976"/>
            <a:ext cx="4860611" cy="3645024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007769" y="2060848"/>
            <a:ext cx="2232273" cy="1223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72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TW" altLang="en-US" sz="7200" dirty="0">
                <a:latin typeface="Adobe Kaiti Std R" pitchFamily="18" charset="-128"/>
                <a:ea typeface="Adobe Kaiti Std R" pitchFamily="18" charset="-128"/>
              </a:rPr>
              <a:t>樓</a:t>
            </a:r>
          </a:p>
        </p:txBody>
      </p:sp>
      <p:sp>
        <p:nvSpPr>
          <p:cNvPr id="5" name="Rectangle 4"/>
          <p:cNvSpPr/>
          <p:nvPr/>
        </p:nvSpPr>
        <p:spPr>
          <a:xfrm>
            <a:off x="2855640" y="4293096"/>
            <a:ext cx="216024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03512" y="4005064"/>
            <a:ext cx="4176464" cy="1078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007768" y="3284984"/>
            <a:ext cx="792088" cy="710952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6561" name="Object 1"/>
          <p:cNvGraphicFramePr>
            <a:graphicFrameLocks noChangeAspect="1"/>
          </p:cNvGraphicFramePr>
          <p:nvPr/>
        </p:nvGraphicFramePr>
        <p:xfrm>
          <a:off x="7860580" y="2420889"/>
          <a:ext cx="2807420" cy="2452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1" name="Bitmap Image" r:id="rId6" imgW="3371429" imgH="2924583" progId="PBrush">
                  <p:embed/>
                </p:oleObj>
              </mc:Choice>
              <mc:Fallback>
                <p:oleObj name="Bitmap Image" r:id="rId6" imgW="3371429" imgH="2924583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0580" y="2420889"/>
                        <a:ext cx="2807420" cy="24520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240016" y="836712"/>
            <a:ext cx="2880320" cy="1223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72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TW" altLang="en-US" sz="7200" dirty="0">
                <a:latin typeface="Adobe Kaiti Std R" pitchFamily="18" charset="-128"/>
                <a:ea typeface="Adobe Kaiti Std R" pitchFamily="18" charset="-128"/>
              </a:rPr>
              <a:t>號</a:t>
            </a:r>
            <a:r>
              <a:rPr lang="zh-TW" altLang="en-US" sz="7200" dirty="0">
                <a:solidFill>
                  <a:schemeClr val="bg1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衣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752184" y="2204864"/>
            <a:ext cx="792088" cy="504056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8760296" y="2996952"/>
            <a:ext cx="827690" cy="825062"/>
          </a:xfrm>
          <a:custGeom>
            <a:avLst/>
            <a:gdLst>
              <a:gd name="connsiteX0" fmla="*/ 128752 w 827690"/>
              <a:gd name="connsiteY0" fmla="*/ 249621 h 825062"/>
              <a:gd name="connsiteX1" fmla="*/ 349469 w 827690"/>
              <a:gd name="connsiteY1" fmla="*/ 60435 h 825062"/>
              <a:gd name="connsiteX2" fmla="*/ 617483 w 827690"/>
              <a:gd name="connsiteY2" fmla="*/ 13138 h 825062"/>
              <a:gd name="connsiteX3" fmla="*/ 806669 w 827690"/>
              <a:gd name="connsiteY3" fmla="*/ 139262 h 825062"/>
              <a:gd name="connsiteX4" fmla="*/ 743607 w 827690"/>
              <a:gd name="connsiteY4" fmla="*/ 344214 h 825062"/>
              <a:gd name="connsiteX5" fmla="*/ 349469 w 827690"/>
              <a:gd name="connsiteY5" fmla="*/ 580697 h 825062"/>
              <a:gd name="connsiteX6" fmla="*/ 49924 w 827690"/>
              <a:gd name="connsiteY6" fmla="*/ 785648 h 825062"/>
              <a:gd name="connsiteX7" fmla="*/ 649014 w 827690"/>
              <a:gd name="connsiteY7" fmla="*/ 817180 h 82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7690" h="825062">
                <a:moveTo>
                  <a:pt x="128752" y="249621"/>
                </a:moveTo>
                <a:cubicBezTo>
                  <a:pt x="198383" y="174735"/>
                  <a:pt x="268014" y="99849"/>
                  <a:pt x="349469" y="60435"/>
                </a:cubicBezTo>
                <a:cubicBezTo>
                  <a:pt x="430924" y="21021"/>
                  <a:pt x="541283" y="0"/>
                  <a:pt x="617483" y="13138"/>
                </a:cubicBezTo>
                <a:cubicBezTo>
                  <a:pt x="693683" y="26276"/>
                  <a:pt x="785648" y="84083"/>
                  <a:pt x="806669" y="139262"/>
                </a:cubicBezTo>
                <a:cubicBezTo>
                  <a:pt x="827690" y="194441"/>
                  <a:pt x="819807" y="270642"/>
                  <a:pt x="743607" y="344214"/>
                </a:cubicBezTo>
                <a:cubicBezTo>
                  <a:pt x="667407" y="417786"/>
                  <a:pt x="465083" y="507125"/>
                  <a:pt x="349469" y="580697"/>
                </a:cubicBezTo>
                <a:cubicBezTo>
                  <a:pt x="233855" y="654269"/>
                  <a:pt x="0" y="746234"/>
                  <a:pt x="49924" y="785648"/>
                </a:cubicBezTo>
                <a:cubicBezTo>
                  <a:pt x="99848" y="825062"/>
                  <a:pt x="374431" y="821121"/>
                  <a:pt x="649014" y="81718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7752185" y="5301208"/>
            <a:ext cx="2232273" cy="1223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7200" dirty="0">
                <a:latin typeface="Adobe Kaiti Std R" pitchFamily="18" charset="-128"/>
                <a:ea typeface="Adobe Kaiti Std R" pitchFamily="18" charset="-128"/>
              </a:rPr>
              <a:t>一樓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528048" y="5949280"/>
            <a:ext cx="1080120" cy="0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524000" y="5157192"/>
            <a:ext cx="4427984" cy="136815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ndAc>
      <p:stSnd>
        <p:snd r:embed="rId4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8" grpId="0" animBg="1"/>
      <p:bldP spid="11" grpId="0" animBg="1"/>
      <p:bldP spid="14" grpId="0" animBg="1"/>
      <p:bldP spid="16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小蕃茄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431704" y="1052736"/>
            <a:ext cx="2304554" cy="1728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小蕃茄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591945" y="1124744"/>
            <a:ext cx="2304255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小蕃茄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968208" y="1196752"/>
            <a:ext cx="2267744" cy="1700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015881" y="2780928"/>
            <a:ext cx="3816251" cy="11513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三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個番茄</a:t>
            </a:r>
          </a:p>
        </p:txBody>
      </p:sp>
      <p:pic>
        <p:nvPicPr>
          <p:cNvPr id="7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3752" y="3933056"/>
            <a:ext cx="1371600" cy="1371600"/>
          </a:xfrm>
          <a:prstGeom prst="rect">
            <a:avLst/>
          </a:prstGeom>
          <a:noFill/>
        </p:spPr>
      </p:pic>
      <p:pic>
        <p:nvPicPr>
          <p:cNvPr id="8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6280" y="3861048"/>
            <a:ext cx="1371600" cy="1371600"/>
          </a:xfrm>
          <a:prstGeom prst="rect">
            <a:avLst/>
          </a:prstGeom>
          <a:noFill/>
        </p:spPr>
      </p:pic>
      <p:pic>
        <p:nvPicPr>
          <p:cNvPr id="9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933056"/>
            <a:ext cx="1371600" cy="1371600"/>
          </a:xfrm>
          <a:prstGeom prst="rect">
            <a:avLst/>
          </a:prstGeom>
          <a:noFill/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087889" y="5301208"/>
            <a:ext cx="3816251" cy="11513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三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個蘋果</a:t>
            </a:r>
          </a:p>
        </p:txBody>
      </p:sp>
    </p:spTree>
  </p:cSld>
  <p:clrMapOvr>
    <a:masterClrMapping/>
  </p:clrMapOvr>
  <p:transition spd="slow"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1775521" y="3068961"/>
            <a:ext cx="3528392" cy="1872208"/>
          </a:xfrm>
          <a:prstGeom prst="triangle">
            <a:avLst>
              <a:gd name="adj" fmla="val 4562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991544" y="5517233"/>
            <a:ext cx="3024188" cy="1007393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三角形</a:t>
            </a:r>
          </a:p>
        </p:txBody>
      </p:sp>
      <p:sp>
        <p:nvSpPr>
          <p:cNvPr id="5" name="Oval 4"/>
          <p:cNvSpPr/>
          <p:nvPr/>
        </p:nvSpPr>
        <p:spPr>
          <a:xfrm>
            <a:off x="3215680" y="2924944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03512" y="4725144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15880" y="4725144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19736" y="270892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4077073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Adobe Kaiti Std R" pitchFamily="18" charset="-128"/>
                <a:ea typeface="Adobe Kaiti Std R" pitchFamily="18" charset="-128"/>
              </a:rPr>
              <a:t>二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7888" y="4077073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Adobe Kaiti Std R" pitchFamily="18" charset="-128"/>
                <a:ea typeface="Adobe Kaiti Std R" pitchFamily="18" charset="-128"/>
              </a:rPr>
              <a:t>三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0050" name="Picture 2" descr="https://encrypted-tbn3.gstatic.com/images?q=tbn:ANd9GcSenzxbAZJx8czkNqYuTaUoPcentniohb5aIeQliGVXKq0gf_L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792" y="764705"/>
            <a:ext cx="3105480" cy="2591197"/>
          </a:xfrm>
          <a:prstGeom prst="rect">
            <a:avLst/>
          </a:prstGeom>
          <a:noFill/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464152" y="1340769"/>
            <a:ext cx="3024188" cy="1007393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三角形</a:t>
            </a:r>
          </a:p>
        </p:txBody>
      </p:sp>
      <p:sp>
        <p:nvSpPr>
          <p:cNvPr id="13" name="Oval 12"/>
          <p:cNvSpPr/>
          <p:nvPr/>
        </p:nvSpPr>
        <p:spPr>
          <a:xfrm>
            <a:off x="6888088" y="1052736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95800" y="1700808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75920" y="764704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27848" y="620689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7768" y="126876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Adobe Kaiti Std R" pitchFamily="18" charset="-128"/>
                <a:ea typeface="Adobe Kaiti Std R" pitchFamily="18" charset="-128"/>
              </a:rPr>
              <a:t>二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4112" y="692697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Adobe Kaiti Std R" pitchFamily="18" charset="-128"/>
                <a:ea typeface="Adobe Kaiti Std R" pitchFamily="18" charset="-128"/>
              </a:rPr>
              <a:t>三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0052" name="Picture 4" descr="Small House by Anonymous - A small house by Andreas Nil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8089" y="3645024"/>
            <a:ext cx="2773363" cy="2862826"/>
          </a:xfrm>
          <a:prstGeom prst="rect">
            <a:avLst/>
          </a:prstGeom>
          <a:noFill/>
        </p:spPr>
      </p:pic>
      <p:cxnSp>
        <p:nvCxnSpPr>
          <p:cNvPr id="27" name="Straight Connector 26"/>
          <p:cNvCxnSpPr/>
          <p:nvPr/>
        </p:nvCxnSpPr>
        <p:spPr>
          <a:xfrm flipH="1">
            <a:off x="4439816" y="908720"/>
            <a:ext cx="1152128" cy="10081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5519936" y="908720"/>
            <a:ext cx="1656184" cy="360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39816" y="1268760"/>
            <a:ext cx="2736304" cy="6480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rved Right Arrow 37"/>
          <p:cNvSpPr/>
          <p:nvPr/>
        </p:nvSpPr>
        <p:spPr>
          <a:xfrm rot="6326059">
            <a:off x="6985064" y="-73720"/>
            <a:ext cx="523279" cy="179482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6816080" y="3645024"/>
            <a:ext cx="144016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30052" idx="3"/>
          </p:cNvCxnSpPr>
          <p:nvPr/>
        </p:nvCxnSpPr>
        <p:spPr>
          <a:xfrm flipH="1" flipV="1">
            <a:off x="6816081" y="5013177"/>
            <a:ext cx="2845371" cy="632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30052" idx="0"/>
            <a:endCxn id="130052" idx="3"/>
          </p:cNvCxnSpPr>
          <p:nvPr/>
        </p:nvCxnSpPr>
        <p:spPr>
          <a:xfrm>
            <a:off x="8274771" y="3645025"/>
            <a:ext cx="1386681" cy="14314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urved Right Arrow 53"/>
          <p:cNvSpPr/>
          <p:nvPr/>
        </p:nvSpPr>
        <p:spPr>
          <a:xfrm rot="11645433">
            <a:off x="9474958" y="2529594"/>
            <a:ext cx="523279" cy="1794823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040216" y="3429000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600056" y="4797152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480376" y="4869160"/>
            <a:ext cx="432048" cy="360040"/>
          </a:xfrm>
          <a:prstGeom prst="ellipse">
            <a:avLst/>
          </a:prstGeom>
          <a:solidFill>
            <a:schemeClr val="bg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3" presetClass="emph" presetSubtype="2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1A0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8" presetID="3" presetClass="emph" presetSubtype="2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1A0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4" dur="2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0"/>
                            </p:stCondLst>
                            <p:childTnLst>
                              <p:par>
                                <p:cTn id="14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00"/>
                            </p:stCondLst>
                            <p:childTnLst>
                              <p:par>
                                <p:cTn id="154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1A0A"/>
                                      </p:to>
                                    </p:animClr>
                                    <p:animClr clrSpc="rgb" dir="cw">
                                      <p:cBhvr>
                                        <p:cTn id="156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A0A"/>
                                      </p:to>
                                    </p:animClr>
                                    <p:set>
                                      <p:cBhvr>
                                        <p:cTn id="157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1269" grpId="1" animBg="1"/>
      <p:bldP spid="5" grpId="0" animBg="1"/>
      <p:bldP spid="6" grpId="0" animBg="1"/>
      <p:bldP spid="8" grpId="0" animBg="1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  <p:bldP spid="16" grpId="0"/>
      <p:bldP spid="18" grpId="0"/>
      <p:bldP spid="19" grpId="0"/>
      <p:bldP spid="54" grpId="0" animBg="1"/>
      <p:bldP spid="30" grpId="0" animBg="1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3071664" y="1556792"/>
            <a:ext cx="1800200" cy="468052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688288" y="1772816"/>
            <a:ext cx="1800200" cy="468052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t="37411" r="6" b="27945"/>
          <a:stretch>
            <a:fillRect/>
          </a:stretch>
        </p:blipFill>
        <p:spPr bwMode="auto">
          <a:xfrm>
            <a:off x="4727848" y="980728"/>
            <a:ext cx="4156364" cy="1080120"/>
          </a:xfrm>
          <a:prstGeom prst="rect">
            <a:avLst/>
          </a:prstGeom>
          <a:noFill/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303912" y="3140968"/>
            <a:ext cx="2664296" cy="1295400"/>
          </a:xfrm>
          <a:prstGeom prst="rect">
            <a:avLst/>
          </a:prstGeom>
          <a:solidFill>
            <a:srgbClr val="CCFF33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7200" dirty="0">
                <a:latin typeface="Adobe Kaiti Std R" pitchFamily="18" charset="-128"/>
                <a:ea typeface="Adobe Kaiti Std R" pitchFamily="18" charset="-128"/>
              </a:rPr>
              <a:t>四個</a:t>
            </a:r>
          </a:p>
        </p:txBody>
      </p:sp>
      <p:sp>
        <p:nvSpPr>
          <p:cNvPr id="20" name="Oval 19"/>
          <p:cNvSpPr/>
          <p:nvPr/>
        </p:nvSpPr>
        <p:spPr>
          <a:xfrm>
            <a:off x="4367808" y="692696"/>
            <a:ext cx="5112568" cy="172819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0296" y="3068960"/>
            <a:ext cx="1455420" cy="1524000"/>
          </a:xfrm>
          <a:prstGeom prst="rect">
            <a:avLst/>
          </a:prstGeom>
          <a:noFill/>
        </p:spPr>
      </p:pic>
      <p:pic>
        <p:nvPicPr>
          <p:cNvPr id="22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4312" y="5085184"/>
            <a:ext cx="1455420" cy="1524000"/>
          </a:xfrm>
          <a:prstGeom prst="rect">
            <a:avLst/>
          </a:prstGeom>
          <a:noFill/>
        </p:spPr>
      </p:pic>
      <p:pic>
        <p:nvPicPr>
          <p:cNvPr id="23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12580" y="4005064"/>
            <a:ext cx="1455420" cy="1524000"/>
          </a:xfrm>
          <a:prstGeom prst="rect">
            <a:avLst/>
          </a:prstGeom>
          <a:noFill/>
        </p:spPr>
      </p:pic>
      <p:pic>
        <p:nvPicPr>
          <p:cNvPr id="24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6320" y="2060848"/>
            <a:ext cx="1455420" cy="1524000"/>
          </a:xfrm>
          <a:prstGeom prst="rect">
            <a:avLst/>
          </a:prstGeom>
          <a:noFill/>
        </p:spPr>
      </p:pic>
      <p:pic>
        <p:nvPicPr>
          <p:cNvPr id="26" name="Picture 10" descr="Red balloon by Caig - A simple red ballo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3712" y="1916832"/>
            <a:ext cx="648072" cy="2017004"/>
          </a:xfrm>
          <a:prstGeom prst="rect">
            <a:avLst/>
          </a:prstGeom>
          <a:noFill/>
        </p:spPr>
      </p:pic>
      <p:sp>
        <p:nvSpPr>
          <p:cNvPr id="28" name="Oval 27"/>
          <p:cNvSpPr/>
          <p:nvPr/>
        </p:nvSpPr>
        <p:spPr>
          <a:xfrm rot="16200000">
            <a:off x="6023992" y="3717032"/>
            <a:ext cx="1368152" cy="453650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6" descr="Blue balloon by Caig - A simple blue ballo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9776" y="2564904"/>
            <a:ext cx="648072" cy="2273938"/>
          </a:xfrm>
          <a:prstGeom prst="rect">
            <a:avLst/>
          </a:prstGeom>
          <a:noFill/>
        </p:spPr>
      </p:pic>
      <p:pic>
        <p:nvPicPr>
          <p:cNvPr id="30" name="Picture 4" descr="Yellow balloon by Caig - A simple yellow ballo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5680" y="3429000"/>
            <a:ext cx="649334" cy="2278366"/>
          </a:xfrm>
          <a:prstGeom prst="rect">
            <a:avLst/>
          </a:prstGeom>
          <a:noFill/>
        </p:spPr>
      </p:pic>
      <p:pic>
        <p:nvPicPr>
          <p:cNvPr id="31" name="Picture 12" descr="Pink balloon by Caig - A simple pink ballo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63752" y="4077072"/>
            <a:ext cx="648072" cy="2273938"/>
          </a:xfrm>
          <a:prstGeom prst="rect">
            <a:avLst/>
          </a:prstGeom>
          <a:noFill/>
        </p:spPr>
      </p:pic>
      <p:sp>
        <p:nvSpPr>
          <p:cNvPr id="33" name="Isosceles Triangle 32"/>
          <p:cNvSpPr/>
          <p:nvPr/>
        </p:nvSpPr>
        <p:spPr>
          <a:xfrm>
            <a:off x="4871864" y="5517232"/>
            <a:ext cx="720080" cy="792088"/>
          </a:xfrm>
          <a:prstGeom prst="triangle">
            <a:avLst/>
          </a:prstGeom>
          <a:solidFill>
            <a:srgbClr val="B07AD8"/>
          </a:solidFill>
          <a:ln>
            <a:solidFill>
              <a:srgbClr val="B07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5807968" y="5517232"/>
            <a:ext cx="720080" cy="792088"/>
          </a:xfrm>
          <a:prstGeom prst="triangle">
            <a:avLst/>
          </a:prstGeom>
          <a:solidFill>
            <a:srgbClr val="B07AD8"/>
          </a:solidFill>
          <a:ln>
            <a:solidFill>
              <a:srgbClr val="B07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6744072" y="5517232"/>
            <a:ext cx="720080" cy="792088"/>
          </a:xfrm>
          <a:prstGeom prst="triangle">
            <a:avLst/>
          </a:prstGeom>
          <a:solidFill>
            <a:srgbClr val="B07AD8"/>
          </a:solidFill>
          <a:ln>
            <a:solidFill>
              <a:srgbClr val="B07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7752184" y="5517232"/>
            <a:ext cx="720080" cy="792088"/>
          </a:xfrm>
          <a:prstGeom prst="triangle">
            <a:avLst/>
          </a:prstGeom>
          <a:solidFill>
            <a:srgbClr val="B07AD8"/>
          </a:solidFill>
          <a:ln>
            <a:solidFill>
              <a:srgbClr val="B07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2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08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8198" grpId="0" animBg="1"/>
      <p:bldP spid="8198" grpId="1" animBg="1"/>
      <p:bldP spid="20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五月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135560" y="3933056"/>
            <a:ext cx="3527624" cy="2645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703512" y="2276872"/>
            <a:ext cx="1547664" cy="1224136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一月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431704" y="2276872"/>
            <a:ext cx="1584176" cy="1224136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二月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231904" y="2276872"/>
            <a:ext cx="1584176" cy="1224136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三月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032104" y="2276872"/>
            <a:ext cx="1584176" cy="1224136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四月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832304" y="2276872"/>
            <a:ext cx="1584176" cy="1224136"/>
          </a:xfrm>
          <a:prstGeom prst="rect">
            <a:avLst/>
          </a:prstGeom>
          <a:solidFill>
            <a:srgbClr val="B07AD8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五月</a:t>
            </a:r>
          </a:p>
        </p:txBody>
      </p:sp>
      <p:pic>
        <p:nvPicPr>
          <p:cNvPr id="136194" name="Picture 2" descr="http://epb3.tainan.gov.tw/kids/pro/2011050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0097" y="4653137"/>
            <a:ext cx="2441243" cy="1738059"/>
          </a:xfrm>
          <a:prstGeom prst="heart">
            <a:avLst/>
          </a:prstGeom>
          <a:noFill/>
          <a:effectLst>
            <a:glow rad="228600">
              <a:srgbClr val="CC3300">
                <a:alpha val="40000"/>
              </a:srgb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36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8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加法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7032104" y="2924944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03512" y="2996952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303912" y="4005064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pic>
        <p:nvPicPr>
          <p:cNvPr id="16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184232" y="4005065"/>
            <a:ext cx="987538" cy="1202221"/>
          </a:xfrm>
          <a:prstGeom prst="rect">
            <a:avLst/>
          </a:prstGeom>
          <a:noFill/>
        </p:spPr>
      </p:pic>
      <p:pic>
        <p:nvPicPr>
          <p:cNvPr id="17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3647728" y="4149081"/>
            <a:ext cx="987538" cy="1202221"/>
          </a:xfrm>
          <a:prstGeom prst="rect">
            <a:avLst/>
          </a:prstGeom>
          <a:noFill/>
        </p:spPr>
      </p:pic>
      <p:pic>
        <p:nvPicPr>
          <p:cNvPr id="19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207568" y="4437113"/>
            <a:ext cx="987538" cy="1202221"/>
          </a:xfrm>
          <a:prstGeom prst="rect">
            <a:avLst/>
          </a:prstGeom>
          <a:noFill/>
        </p:spPr>
      </p:pic>
      <p:pic>
        <p:nvPicPr>
          <p:cNvPr id="20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783632" y="3068961"/>
            <a:ext cx="987538" cy="1202221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231905" y="3789040"/>
            <a:ext cx="1728191" cy="1656184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jiā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600" dirty="0">
                <a:latin typeface="華康楷書體注音" pitchFamily="18" charset="-120"/>
                <a:ea typeface="華康楷書體注音" pitchFamily="18" charset="-120"/>
              </a:rPr>
              <a:t>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5560" y="980728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想一想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35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4.44444E-6 C -0.1066 -0.09422 -0.2132 -0.18843 -0.21199 -0.2551 C -0.21077 -0.32176 -0.10192 -0.36088 0.00694 -0.4 " pathEditMode="relative" ptsTypes="a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2" grpId="0" animBg="1"/>
      <p:bldP spid="15362" grpId="1" animBg="1"/>
      <p:bldP spid="1536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山上找老虎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935760" y="2276872"/>
            <a:ext cx="4824536" cy="38164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7248128" y="4077073"/>
            <a:ext cx="987538" cy="1202221"/>
          </a:xfrm>
          <a:prstGeom prst="rect">
            <a:avLst/>
          </a:prstGeom>
          <a:noFill/>
        </p:spPr>
      </p:pic>
      <p:pic>
        <p:nvPicPr>
          <p:cNvPr id="4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799856" y="3573017"/>
            <a:ext cx="987538" cy="1202221"/>
          </a:xfrm>
          <a:prstGeom prst="rect">
            <a:avLst/>
          </a:prstGeom>
          <a:noFill/>
        </p:spPr>
      </p:pic>
      <p:pic>
        <p:nvPicPr>
          <p:cNvPr id="5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6168008" y="2564905"/>
            <a:ext cx="987538" cy="1202221"/>
          </a:xfrm>
          <a:prstGeom prst="rect">
            <a:avLst/>
          </a:prstGeom>
          <a:noFill/>
        </p:spPr>
      </p:pic>
      <p:pic>
        <p:nvPicPr>
          <p:cNvPr id="6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5807968" y="4653137"/>
            <a:ext cx="987538" cy="120222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71664" y="836713"/>
            <a:ext cx="6624736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一共有四個蘋果</a:t>
            </a:r>
            <a:endParaRPr lang="en-US" sz="7200" dirty="0">
              <a:solidFill>
                <a:srgbClr val="00B05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6888088" y="2060848"/>
            <a:ext cx="3600400" cy="4392488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999656" y="3689648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19536" y="2276872"/>
            <a:ext cx="2808312" cy="273630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207569" y="3356993"/>
            <a:ext cx="928389" cy="1130213"/>
          </a:xfrm>
          <a:prstGeom prst="rect">
            <a:avLst/>
          </a:prstGeom>
          <a:noFill/>
        </p:spPr>
      </p:pic>
      <p:pic>
        <p:nvPicPr>
          <p:cNvPr id="13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3503712" y="3284985"/>
            <a:ext cx="987538" cy="1202221"/>
          </a:xfrm>
          <a:prstGeom prst="rect">
            <a:avLst/>
          </a:prstGeom>
          <a:noFill/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231905" y="2924944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8800">
                <a:latin typeface="標楷體" pitchFamily="65" charset="-120"/>
                <a:ea typeface="標楷體" pitchFamily="65" charset="-120"/>
              </a:rPr>
              <a:t>=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3" name="drumroll.wav"/>
            </a:hlinkClick>
          </p:cNvPr>
          <p:cNvSpPr/>
          <p:nvPr/>
        </p:nvSpPr>
        <p:spPr>
          <a:xfrm>
            <a:off x="9912424" y="6165304"/>
            <a:ext cx="432048" cy="50405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783632" y="2420889"/>
            <a:ext cx="987538" cy="1202221"/>
          </a:xfrm>
          <a:prstGeom prst="rect">
            <a:avLst/>
          </a:prstGeom>
          <a:noFill/>
        </p:spPr>
      </p:pic>
      <p:pic>
        <p:nvPicPr>
          <p:cNvPr id="25" name="Picture 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223792" y="4869161"/>
            <a:ext cx="987538" cy="1202221"/>
          </a:xfrm>
          <a:prstGeom prst="rect">
            <a:avLst/>
          </a:prstGeom>
          <a:noFill/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871864" y="2852937"/>
            <a:ext cx="2520950" cy="1584325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/>
              <a:t>děng</a:t>
            </a:r>
            <a:r>
              <a:rPr lang="en-US" sz="2800" dirty="0"/>
              <a:t> </a:t>
            </a:r>
            <a:r>
              <a:rPr lang="en-US" sz="2800" dirty="0" err="1"/>
              <a:t>yú</a:t>
            </a:r>
            <a:r>
              <a:rPr lang="en-US" sz="2800" dirty="0"/>
              <a:t> </a:t>
            </a:r>
            <a:br>
              <a:rPr lang="en-US" sz="6600" dirty="0"/>
            </a:br>
            <a:r>
              <a:rPr lang="zh-TW" altLang="en-US" sz="6600" dirty="0">
                <a:latin typeface="華康楷書體注音" pitchFamily="18" charset="-120"/>
                <a:ea typeface="華康楷書體注音" pitchFamily="18" charset="-120"/>
              </a:rPr>
              <a:t>等於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1991544" y="4437112"/>
            <a:ext cx="1511300" cy="144145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8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847529" y="4365104"/>
            <a:ext cx="1728191" cy="1656184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jiā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600" dirty="0">
                <a:latin typeface="華康楷書體注音" pitchFamily="18" charset="-120"/>
                <a:ea typeface="華康楷書體注音" pitchFamily="18" charset="-120"/>
              </a:rPr>
              <a:t>加</a:t>
            </a:r>
          </a:p>
        </p:txBody>
      </p:sp>
      <p:pic>
        <p:nvPicPr>
          <p:cNvPr id="28" name="Picture 27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151784" y="4869161"/>
            <a:ext cx="987538" cy="1202221"/>
          </a:xfrm>
          <a:prstGeom prst="rect">
            <a:avLst/>
          </a:prstGeom>
          <a:noFill/>
        </p:spPr>
      </p:pic>
      <p:pic>
        <p:nvPicPr>
          <p:cNvPr id="36866" name="Picture 2" descr="C:\Users\Meishing\Desktop\美洲華語\美洲一\3 appl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9576" y="2636913"/>
            <a:ext cx="1944216" cy="194421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135560" y="980728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數一數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1549 C 0.12882 0.0474 0.25816 0.07954 0.35139 0.05503 C 0.44514 0.03075 0.50243 -0.04948 0.56024 -0.1294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0" y="-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5087E-6 C 0.13559 0.01711 0.27188 0.03468 0.35226 0.0393 C 0.43229 0.04416 0.43351 0.03884 0.48056 0.02635 C 0.52847 0.01387 0.60868 -0.01573 0.63715 -0.03561 C 0.6658 -0.05526 0.6625 -0.08209 0.65035 -0.09272 C 0.6382 -0.10266 0.57847 -0.0985 0.56424 -0.09966 " pathEditMode="relative" rAng="0" ptsTypes="aaaaaA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00" y="-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6647E-6 C 0.04826 -0.03515 0.09705 -0.07029 0.20104 -0.0807 C 0.30555 -0.09087 0.54687 -0.10428 0.6243 -0.06151 C 0.70208 -0.01873 0.6835 0.0793 0.66527 0.17757 " pathEditMode="relative" rAng="0" ptsTypes="aa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6 0.06058 C 0.09392 0.09757 0.12465 0.13457 0.17986 0.14544 C 0.23507 0.1563 0.34878 0.15029 0.39427 0.12601 C 0.43975 0.10174 0.4427 0.02104 0.45243 0.00023 " pathEditMode="relative" ptsTypes="aaaA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1" grpId="0" animBg="1"/>
      <p:bldP spid="17" grpId="0" animBg="1"/>
      <p:bldP spid="17" grpId="1" animBg="1"/>
      <p:bldP spid="26" grpId="0" animBg="1"/>
      <p:bldP spid="2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703513" y="980728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三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999656" y="980728"/>
            <a:ext cx="20891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加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799856" y="908720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312024" y="908721"/>
            <a:ext cx="25209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等於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8904313" y="836712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8" name="Oval 7"/>
          <p:cNvSpPr/>
          <p:nvPr/>
        </p:nvSpPr>
        <p:spPr>
          <a:xfrm>
            <a:off x="1524000" y="2852936"/>
            <a:ext cx="1835696" cy="400506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4583832" y="3284984"/>
            <a:ext cx="1584176" cy="266429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7680176" y="2636912"/>
            <a:ext cx="2987824" cy="40324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503712" y="4077072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384032" y="4149080"/>
            <a:ext cx="1079252" cy="93739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Picture 12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919536" y="5157193"/>
            <a:ext cx="987538" cy="1202221"/>
          </a:xfrm>
          <a:prstGeom prst="rect">
            <a:avLst/>
          </a:prstGeom>
          <a:noFill/>
        </p:spPr>
      </p:pic>
      <p:pic>
        <p:nvPicPr>
          <p:cNvPr id="14" name="Picture 13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991544" y="4077073"/>
            <a:ext cx="987538" cy="1202221"/>
          </a:xfrm>
          <a:prstGeom prst="rect">
            <a:avLst/>
          </a:prstGeom>
          <a:noFill/>
        </p:spPr>
      </p:pic>
      <p:pic>
        <p:nvPicPr>
          <p:cNvPr id="15" name="Picture 14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991544" y="3068961"/>
            <a:ext cx="987538" cy="1202221"/>
          </a:xfrm>
          <a:prstGeom prst="rect">
            <a:avLst/>
          </a:prstGeom>
          <a:noFill/>
        </p:spPr>
      </p:pic>
      <p:pic>
        <p:nvPicPr>
          <p:cNvPr id="16" name="Picture 15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871864" y="4005065"/>
            <a:ext cx="987538" cy="1202221"/>
          </a:xfrm>
          <a:prstGeom prst="rect">
            <a:avLst/>
          </a:prstGeom>
          <a:noFill/>
        </p:spPr>
      </p:pic>
      <p:pic>
        <p:nvPicPr>
          <p:cNvPr id="18" name="Picture 17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9408368" y="4437113"/>
            <a:ext cx="987538" cy="1202221"/>
          </a:xfrm>
          <a:prstGeom prst="rect">
            <a:avLst/>
          </a:prstGeom>
          <a:noFill/>
        </p:spPr>
      </p:pic>
      <p:pic>
        <p:nvPicPr>
          <p:cNvPr id="19" name="Picture 18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 rot="21375762">
            <a:off x="8078347" y="4900067"/>
            <a:ext cx="987538" cy="1202221"/>
          </a:xfrm>
          <a:prstGeom prst="rect">
            <a:avLst/>
          </a:prstGeom>
          <a:noFill/>
        </p:spPr>
      </p:pic>
      <p:pic>
        <p:nvPicPr>
          <p:cNvPr id="20" name="Picture 19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976320" y="3068961"/>
            <a:ext cx="987538" cy="1202221"/>
          </a:xfrm>
          <a:prstGeom prst="rect">
            <a:avLst/>
          </a:prstGeom>
          <a:noFill/>
        </p:spPr>
      </p:pic>
      <p:pic>
        <p:nvPicPr>
          <p:cNvPr id="21" name="Picture 20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7968208" y="3717033"/>
            <a:ext cx="987538" cy="1202221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524000" y="1"/>
            <a:ext cx="205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寫法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8" grpId="0" animBg="1"/>
      <p:bldP spid="21510" grpId="1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412776"/>
            <a:ext cx="8229600" cy="1728192"/>
          </a:xfrm>
        </p:spPr>
        <p:txBody>
          <a:bodyPr>
            <a:normAutofit/>
          </a:bodyPr>
          <a:lstStyle/>
          <a:p>
            <a:pPr algn="ctr"/>
            <a:r>
              <a:rPr lang="zh-TW" altLang="en-US" sz="9600" dirty="0">
                <a:latin typeface="Adobe Kaiti Std R" pitchFamily="18" charset="-128"/>
                <a:ea typeface="Adobe Kaiti Std R" pitchFamily="18" charset="-128"/>
              </a:rPr>
              <a:t>練習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703513" y="5157192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783632" y="5229200"/>
            <a:ext cx="20891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加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655840" y="5157192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023992" y="5085185"/>
            <a:ext cx="25209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等於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8328249" y="5085184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8" name="Oval 7"/>
          <p:cNvSpPr/>
          <p:nvPr/>
        </p:nvSpPr>
        <p:spPr>
          <a:xfrm>
            <a:off x="1847528" y="1412776"/>
            <a:ext cx="1512168" cy="194421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4583832" y="692696"/>
            <a:ext cx="1728192" cy="40324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7680176" y="764704"/>
            <a:ext cx="2808312" cy="40324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503712" y="1988840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384032" y="2060848"/>
            <a:ext cx="1079252" cy="93739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" name="Picture 13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207568" y="1772817"/>
            <a:ext cx="987538" cy="1202221"/>
          </a:xfrm>
          <a:prstGeom prst="rect">
            <a:avLst/>
          </a:prstGeom>
          <a:noFill/>
        </p:spPr>
      </p:pic>
      <p:pic>
        <p:nvPicPr>
          <p:cNvPr id="18" name="Picture 17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9192344" y="1988841"/>
            <a:ext cx="987538" cy="1202221"/>
          </a:xfrm>
          <a:prstGeom prst="rect">
            <a:avLst/>
          </a:prstGeom>
          <a:noFill/>
        </p:spPr>
      </p:pic>
      <p:pic>
        <p:nvPicPr>
          <p:cNvPr id="19" name="Picture 18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 rot="21375762">
            <a:off x="8654412" y="3171876"/>
            <a:ext cx="987538" cy="1202221"/>
          </a:xfrm>
          <a:prstGeom prst="rect">
            <a:avLst/>
          </a:prstGeom>
          <a:noFill/>
        </p:spPr>
      </p:pic>
      <p:pic>
        <p:nvPicPr>
          <p:cNvPr id="20" name="Picture 19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616280" y="908721"/>
            <a:ext cx="987538" cy="1202221"/>
          </a:xfrm>
          <a:prstGeom prst="rect">
            <a:avLst/>
          </a:prstGeom>
          <a:noFill/>
        </p:spPr>
      </p:pic>
      <p:pic>
        <p:nvPicPr>
          <p:cNvPr id="21" name="Picture 20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7896200" y="1988841"/>
            <a:ext cx="987538" cy="1202221"/>
          </a:xfrm>
          <a:prstGeom prst="rect">
            <a:avLst/>
          </a:prstGeom>
          <a:noFill/>
        </p:spPr>
      </p:pic>
      <p:pic>
        <p:nvPicPr>
          <p:cNvPr id="23" name="Picture 22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943872" y="3140969"/>
            <a:ext cx="987538" cy="1202221"/>
          </a:xfrm>
          <a:prstGeom prst="rect">
            <a:avLst/>
          </a:prstGeom>
          <a:noFill/>
        </p:spPr>
      </p:pic>
      <p:pic>
        <p:nvPicPr>
          <p:cNvPr id="16" name="Picture 15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943872" y="1988841"/>
            <a:ext cx="987538" cy="1202221"/>
          </a:xfrm>
          <a:prstGeom prst="rect">
            <a:avLst/>
          </a:prstGeom>
          <a:noFill/>
        </p:spPr>
      </p:pic>
      <p:pic>
        <p:nvPicPr>
          <p:cNvPr id="22" name="Picture 21" descr="第一課四個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943872" y="980729"/>
            <a:ext cx="987538" cy="1202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/>
      <p:bldP spid="21508" grpId="1" animBg="1"/>
      <p:bldP spid="21509" grpId="0"/>
      <p:bldP spid="21510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847529" y="5229200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071664" y="5229200"/>
            <a:ext cx="20891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加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015880" y="5229200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endParaRPr lang="en-US" altLang="zh-TW" sz="8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096000" y="5085185"/>
            <a:ext cx="25209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等於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8328249" y="5085184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五</a:t>
            </a:r>
          </a:p>
        </p:txBody>
      </p:sp>
      <p:sp>
        <p:nvSpPr>
          <p:cNvPr id="8" name="Oval 7"/>
          <p:cNvSpPr/>
          <p:nvPr/>
        </p:nvSpPr>
        <p:spPr>
          <a:xfrm>
            <a:off x="1703512" y="764704"/>
            <a:ext cx="2267744" cy="436510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5015880" y="1988840"/>
            <a:ext cx="1440160" cy="18002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7680176" y="836712"/>
            <a:ext cx="2808312" cy="40324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007768" y="2348880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528048" y="2348880"/>
            <a:ext cx="1079252" cy="93739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" name="Picture 15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5231904" y="2276873"/>
            <a:ext cx="987538" cy="1202221"/>
          </a:xfrm>
          <a:prstGeom prst="rect">
            <a:avLst/>
          </a:prstGeom>
          <a:noFill/>
        </p:spPr>
      </p:pic>
      <p:pic>
        <p:nvPicPr>
          <p:cNvPr id="25" name="Picture 24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7896200" y="1772817"/>
            <a:ext cx="987538" cy="1202221"/>
          </a:xfrm>
          <a:prstGeom prst="rect">
            <a:avLst/>
          </a:prstGeom>
          <a:noFill/>
        </p:spPr>
      </p:pic>
      <p:pic>
        <p:nvPicPr>
          <p:cNvPr id="20" name="Picture 19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760296" y="980729"/>
            <a:ext cx="987538" cy="1202221"/>
          </a:xfrm>
          <a:prstGeom prst="rect">
            <a:avLst/>
          </a:prstGeom>
          <a:noFill/>
        </p:spPr>
      </p:pic>
      <p:pic>
        <p:nvPicPr>
          <p:cNvPr id="19" name="Picture 18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 rot="21375762">
            <a:off x="9230476" y="3171875"/>
            <a:ext cx="987538" cy="1202221"/>
          </a:xfrm>
          <a:prstGeom prst="rect">
            <a:avLst/>
          </a:prstGeom>
          <a:noFill/>
        </p:spPr>
      </p:pic>
      <p:pic>
        <p:nvPicPr>
          <p:cNvPr id="21" name="Picture 20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112224" y="2996953"/>
            <a:ext cx="987538" cy="1202221"/>
          </a:xfrm>
          <a:prstGeom prst="rect">
            <a:avLst/>
          </a:prstGeom>
          <a:noFill/>
        </p:spPr>
      </p:pic>
      <p:pic>
        <p:nvPicPr>
          <p:cNvPr id="18" name="Picture 17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9192344" y="2060849"/>
            <a:ext cx="987538" cy="1202221"/>
          </a:xfrm>
          <a:prstGeom prst="rect">
            <a:avLst/>
          </a:prstGeom>
          <a:noFill/>
        </p:spPr>
      </p:pic>
      <p:pic>
        <p:nvPicPr>
          <p:cNvPr id="27" name="Picture 26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351584" y="1052737"/>
            <a:ext cx="987538" cy="1202221"/>
          </a:xfrm>
          <a:prstGeom prst="rect">
            <a:avLst/>
          </a:prstGeom>
          <a:noFill/>
        </p:spPr>
      </p:pic>
      <p:pic>
        <p:nvPicPr>
          <p:cNvPr id="26" name="Picture 25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279576" y="3573017"/>
            <a:ext cx="987538" cy="1202221"/>
          </a:xfrm>
          <a:prstGeom prst="rect">
            <a:avLst/>
          </a:prstGeom>
          <a:noFill/>
        </p:spPr>
      </p:pic>
      <p:pic>
        <p:nvPicPr>
          <p:cNvPr id="24" name="Picture 23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783632" y="2204865"/>
            <a:ext cx="987538" cy="1202221"/>
          </a:xfrm>
          <a:prstGeom prst="rect">
            <a:avLst/>
          </a:prstGeom>
          <a:noFill/>
        </p:spPr>
      </p:pic>
      <p:pic>
        <p:nvPicPr>
          <p:cNvPr id="14" name="Picture 13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847528" y="2276873"/>
            <a:ext cx="987538" cy="120222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/>
      <p:bldP spid="21508" grpId="0" animBg="1"/>
      <p:bldP spid="21509" grpId="0"/>
      <p:bldP spid="21510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919537" y="5013176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719736" y="5085184"/>
            <a:ext cx="1224136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加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087888" y="5013176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endParaRPr lang="en-US" altLang="zh-TW" sz="8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888088" y="5013177"/>
            <a:ext cx="1584176" cy="144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等於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8688289" y="5013176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8" name="Oval 7"/>
          <p:cNvSpPr/>
          <p:nvPr/>
        </p:nvSpPr>
        <p:spPr>
          <a:xfrm>
            <a:off x="1703512" y="836712"/>
            <a:ext cx="2160240" cy="374441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4943872" y="1988840"/>
            <a:ext cx="1440160" cy="18002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7680176" y="764704"/>
            <a:ext cx="2808312" cy="40324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935760" y="2420888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456040" y="2420888"/>
            <a:ext cx="1079252" cy="93739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" name="Picture 15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5159896" y="2204865"/>
            <a:ext cx="987538" cy="1202221"/>
          </a:xfrm>
          <a:prstGeom prst="rect">
            <a:avLst/>
          </a:prstGeom>
          <a:noFill/>
        </p:spPr>
      </p:pic>
      <p:pic>
        <p:nvPicPr>
          <p:cNvPr id="20" name="Picture 19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616280" y="908721"/>
            <a:ext cx="987538" cy="1202221"/>
          </a:xfrm>
          <a:prstGeom prst="rect">
            <a:avLst/>
          </a:prstGeom>
          <a:noFill/>
        </p:spPr>
      </p:pic>
      <p:pic>
        <p:nvPicPr>
          <p:cNvPr id="19" name="Picture 18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 rot="21375762">
            <a:off x="8870435" y="3243884"/>
            <a:ext cx="987538" cy="1202221"/>
          </a:xfrm>
          <a:prstGeom prst="rect">
            <a:avLst/>
          </a:prstGeom>
          <a:noFill/>
        </p:spPr>
      </p:pic>
      <p:pic>
        <p:nvPicPr>
          <p:cNvPr id="21" name="Picture 20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7968208" y="2132857"/>
            <a:ext cx="987538" cy="1202221"/>
          </a:xfrm>
          <a:prstGeom prst="rect">
            <a:avLst/>
          </a:prstGeom>
          <a:noFill/>
        </p:spPr>
      </p:pic>
      <p:pic>
        <p:nvPicPr>
          <p:cNvPr id="18" name="Picture 17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9264352" y="1988841"/>
            <a:ext cx="987538" cy="1202221"/>
          </a:xfrm>
          <a:prstGeom prst="rect">
            <a:avLst/>
          </a:prstGeom>
          <a:noFill/>
        </p:spPr>
      </p:pic>
      <p:pic>
        <p:nvPicPr>
          <p:cNvPr id="26" name="Picture 25" descr="第一課四個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C5BF"/>
              </a:clrFrom>
              <a:clrTo>
                <a:srgbClr val="CCC5BF">
                  <a:alpha val="0"/>
                </a:srgbClr>
              </a:clrTo>
            </a:clrChange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351584" y="3140969"/>
            <a:ext cx="987538" cy="1202221"/>
          </a:xfrm>
          <a:prstGeom prst="rect">
            <a:avLst/>
          </a:prstGeom>
          <a:noFill/>
        </p:spPr>
      </p:pic>
      <p:pic>
        <p:nvPicPr>
          <p:cNvPr id="14" name="Picture 13" descr="第一課四個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C5BF"/>
              </a:clrFrom>
              <a:clrTo>
                <a:srgbClr val="CCC5BF">
                  <a:alpha val="0"/>
                </a:srgbClr>
              </a:clrTo>
            </a:clrChange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847528" y="2132857"/>
            <a:ext cx="987538" cy="1202221"/>
          </a:xfrm>
          <a:prstGeom prst="rect">
            <a:avLst/>
          </a:prstGeom>
          <a:noFill/>
        </p:spPr>
      </p:pic>
      <p:pic>
        <p:nvPicPr>
          <p:cNvPr id="24" name="Picture 23" descr="第一課四個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C5BF"/>
              </a:clrFrom>
              <a:clrTo>
                <a:srgbClr val="CCC5BF">
                  <a:alpha val="0"/>
                </a:srgbClr>
              </a:clrTo>
            </a:clrChange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279576" y="980729"/>
            <a:ext cx="987538" cy="120222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/>
      <p:bldP spid="21508" grpId="0" animBg="1"/>
      <p:bldP spid="21509" grpId="0"/>
      <p:bldP spid="21510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775521" y="5085184"/>
            <a:ext cx="1512168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431704" y="5085184"/>
            <a:ext cx="115212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加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655840" y="5157192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528048" y="5085185"/>
            <a:ext cx="180087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等於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8616281" y="5157192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五</a:t>
            </a:r>
          </a:p>
        </p:txBody>
      </p:sp>
      <p:sp>
        <p:nvSpPr>
          <p:cNvPr id="8" name="Oval 7"/>
          <p:cNvSpPr/>
          <p:nvPr/>
        </p:nvSpPr>
        <p:spPr>
          <a:xfrm>
            <a:off x="1703512" y="1412776"/>
            <a:ext cx="1296144" cy="20882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4295800" y="620688"/>
            <a:ext cx="2088232" cy="443711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7680176" y="620688"/>
            <a:ext cx="2771800" cy="40324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143672" y="1916832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528048" y="2132856"/>
            <a:ext cx="1079252" cy="937394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3" name="Picture 22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727848" y="3501009"/>
            <a:ext cx="987538" cy="1202221"/>
          </a:xfrm>
          <a:prstGeom prst="rect">
            <a:avLst/>
          </a:prstGeom>
          <a:noFill/>
        </p:spPr>
      </p:pic>
      <p:pic>
        <p:nvPicPr>
          <p:cNvPr id="14" name="Picture 13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847528" y="1844825"/>
            <a:ext cx="987538" cy="1202221"/>
          </a:xfrm>
          <a:prstGeom prst="rect">
            <a:avLst/>
          </a:prstGeom>
          <a:noFill/>
        </p:spPr>
      </p:pic>
      <p:pic>
        <p:nvPicPr>
          <p:cNvPr id="25" name="Picture 24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7824192" y="1844825"/>
            <a:ext cx="987538" cy="1202221"/>
          </a:xfrm>
          <a:prstGeom prst="rect">
            <a:avLst/>
          </a:prstGeom>
          <a:noFill/>
        </p:spPr>
      </p:pic>
      <p:pic>
        <p:nvPicPr>
          <p:cNvPr id="20" name="Picture 19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544272" y="764705"/>
            <a:ext cx="987538" cy="1202221"/>
          </a:xfrm>
          <a:prstGeom prst="rect">
            <a:avLst/>
          </a:prstGeom>
          <a:noFill/>
        </p:spPr>
      </p:pic>
      <p:pic>
        <p:nvPicPr>
          <p:cNvPr id="19" name="Picture 18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 rot="21375762">
            <a:off x="9230477" y="2811835"/>
            <a:ext cx="987538" cy="1202221"/>
          </a:xfrm>
          <a:prstGeom prst="rect">
            <a:avLst/>
          </a:prstGeom>
          <a:noFill/>
        </p:spPr>
      </p:pic>
      <p:pic>
        <p:nvPicPr>
          <p:cNvPr id="21" name="Picture 20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9336360" y="1700809"/>
            <a:ext cx="987538" cy="1202221"/>
          </a:xfrm>
          <a:prstGeom prst="rect">
            <a:avLst/>
          </a:prstGeom>
          <a:noFill/>
        </p:spPr>
      </p:pic>
      <p:pic>
        <p:nvPicPr>
          <p:cNvPr id="18" name="Picture 17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256240" y="2996953"/>
            <a:ext cx="987538" cy="1202221"/>
          </a:xfrm>
          <a:prstGeom prst="rect">
            <a:avLst/>
          </a:prstGeom>
          <a:noFill/>
        </p:spPr>
      </p:pic>
      <p:pic>
        <p:nvPicPr>
          <p:cNvPr id="22" name="Picture 21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799856" y="836713"/>
            <a:ext cx="987538" cy="1202221"/>
          </a:xfrm>
          <a:prstGeom prst="rect">
            <a:avLst/>
          </a:prstGeom>
          <a:noFill/>
        </p:spPr>
      </p:pic>
      <p:pic>
        <p:nvPicPr>
          <p:cNvPr id="16" name="Picture 15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5303912" y="2492897"/>
            <a:ext cx="987538" cy="1202221"/>
          </a:xfrm>
          <a:prstGeom prst="rect">
            <a:avLst/>
          </a:prstGeom>
          <a:noFill/>
        </p:spPr>
      </p:pic>
      <p:pic>
        <p:nvPicPr>
          <p:cNvPr id="26" name="Picture 25" descr="第一課四個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439816" y="1844825"/>
            <a:ext cx="987538" cy="120222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/>
      <p:bldP spid="21508" grpId="0" animBg="1"/>
      <p:bldP spid="21509" grpId="0"/>
      <p:bldP spid="21510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減法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7032104" y="2924944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03512" y="2996952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524001" y="3573016"/>
            <a:ext cx="2112533" cy="158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279576" y="4725144"/>
            <a:ext cx="2016522" cy="1512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287689" y="3861048"/>
            <a:ext cx="1848205" cy="1386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303912" y="3933056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8800" dirty="0"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8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567608" y="2852936"/>
            <a:ext cx="2016522" cy="1512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8328248" y="4077072"/>
            <a:ext cx="2016522" cy="1512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960096" y="3933056"/>
            <a:ext cx="2016522" cy="1512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680176" y="2852936"/>
            <a:ext cx="2016522" cy="1512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231905" y="3789040"/>
            <a:ext cx="1728191" cy="1656184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/>
              <a:t>jiǎn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600" dirty="0">
                <a:latin typeface="華康楷書體注音" pitchFamily="18" charset="-120"/>
                <a:ea typeface="華康楷書體注音" pitchFamily="18" charset="-120"/>
              </a:rPr>
              <a:t>減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5560" y="980728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想一想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C -0.10139 -0.11921 -0.2026 -0.23819 -0.20347 -0.30555 C -0.20434 -0.37291 -0.10486 -0.38866 -0.00521 -0.4044 " pathEditMode="relative" ptsTypes="a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2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1627" t="35741" r="14323"/>
          <a:stretch>
            <a:fillRect/>
          </a:stretch>
        </p:blipFill>
        <p:spPr bwMode="auto">
          <a:xfrm>
            <a:off x="7248128" y="3864890"/>
            <a:ext cx="3096344" cy="2729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845" name="Picture 5" descr="C:\Users\Meishing\Desktop\美洲華語\美洲一\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1544" y="1268760"/>
            <a:ext cx="4102100" cy="1143000"/>
          </a:xfrm>
          <a:prstGeom prst="rect">
            <a:avLst/>
          </a:prstGeom>
          <a:noFill/>
        </p:spPr>
      </p:pic>
      <p:pic>
        <p:nvPicPr>
          <p:cNvPr id="35846" name="Picture 6" descr="C:\Users\Meishing\Desktop\美洲華語\美洲一\三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3552" y="2348880"/>
            <a:ext cx="4051300" cy="1244600"/>
          </a:xfrm>
          <a:prstGeom prst="rect">
            <a:avLst/>
          </a:prstGeom>
          <a:noFill/>
        </p:spPr>
      </p:pic>
      <p:pic>
        <p:nvPicPr>
          <p:cNvPr id="35847" name="Picture 7" descr="C:\Users\Meishing\Desktop\美洲華語\美洲一\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0016" y="1196752"/>
            <a:ext cx="4102100" cy="1282700"/>
          </a:xfrm>
          <a:prstGeom prst="rect">
            <a:avLst/>
          </a:prstGeom>
          <a:noFill/>
        </p:spPr>
      </p:pic>
      <p:pic>
        <p:nvPicPr>
          <p:cNvPr id="35848" name="Picture 8" descr="C:\Users\Meishing\Desktop\美洲華語\美洲一\五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91545" y="3573016"/>
            <a:ext cx="4318001" cy="1257300"/>
          </a:xfrm>
          <a:prstGeom prst="rect">
            <a:avLst/>
          </a:prstGeom>
          <a:noFill/>
        </p:spPr>
      </p:pic>
      <p:pic>
        <p:nvPicPr>
          <p:cNvPr id="35849" name="Picture 9" descr="C:\Users\Meishing\Desktop\美洲華語\美洲一\四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68008" y="2420888"/>
            <a:ext cx="4267200" cy="1270000"/>
          </a:xfrm>
          <a:prstGeom prst="rect">
            <a:avLst/>
          </a:prstGeom>
          <a:noFill/>
        </p:spPr>
      </p:pic>
      <p:pic>
        <p:nvPicPr>
          <p:cNvPr id="10" name="Picture 5" descr="C:\Users\Meishing\Desktop\美洲華語\美洲一\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552" y="4869160"/>
            <a:ext cx="4102100" cy="1143000"/>
          </a:xfrm>
          <a:prstGeom prst="rect">
            <a:avLst/>
          </a:prstGeom>
          <a:noFill/>
        </p:spPr>
      </p:pic>
      <p:pic>
        <p:nvPicPr>
          <p:cNvPr id="16386" name="Picture 2" descr="Happy Tiger by azex - Funny little tiger. Drawn with Inkscape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053144">
            <a:off x="12828460" y="-196523"/>
            <a:ext cx="2124744" cy="2651448"/>
          </a:xfrm>
          <a:prstGeom prst="rect">
            <a:avLst/>
          </a:prstGeom>
          <a:noFill/>
        </p:spPr>
      </p:pic>
      <p:pic>
        <p:nvPicPr>
          <p:cNvPr id="18" name="Picture 4" descr="Squirrel by arturion - Red squirre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22557" y="5569570"/>
            <a:ext cx="1646557" cy="1288431"/>
          </a:xfrm>
          <a:prstGeom prst="rect">
            <a:avLst/>
          </a:prstGeom>
          <a:noFill/>
        </p:spPr>
      </p:pic>
      <p:pic>
        <p:nvPicPr>
          <p:cNvPr id="19" name="Picture 4" descr="Squirrel by arturion - Red squirre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79577" y="5963994"/>
            <a:ext cx="1142501" cy="894007"/>
          </a:xfrm>
          <a:prstGeom prst="rect">
            <a:avLst/>
          </a:prstGeom>
          <a:noFill/>
        </p:spPr>
      </p:pic>
      <p:pic>
        <p:nvPicPr>
          <p:cNvPr id="21" name="Picture 4" descr="Squirrel by arturion - Red squirre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79977" y="5851300"/>
            <a:ext cx="1286517" cy="1006700"/>
          </a:xfrm>
          <a:prstGeom prst="rect">
            <a:avLst/>
          </a:prstGeom>
          <a:noFill/>
        </p:spPr>
      </p:pic>
      <p:pic>
        <p:nvPicPr>
          <p:cNvPr id="22" name="Picture 4" descr="Squirrel by arturion - Red squirre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36161" y="5851300"/>
            <a:ext cx="1286517" cy="1006700"/>
          </a:xfrm>
          <a:prstGeom prst="rect">
            <a:avLst/>
          </a:prstGeom>
          <a:noFill/>
        </p:spPr>
      </p:pic>
      <p:pic>
        <p:nvPicPr>
          <p:cNvPr id="23" name="Picture 4" descr="Squirrel by arturion - Red squirre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480376" y="5928684"/>
            <a:ext cx="1187624" cy="929316"/>
          </a:xfrm>
          <a:prstGeom prst="rect">
            <a:avLst/>
          </a:prstGeom>
          <a:noFill/>
        </p:spPr>
      </p:pic>
      <p:pic>
        <p:nvPicPr>
          <p:cNvPr id="20" name="Picture 4" descr="Squirrel by arturion - Red squirre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51785" y="5907648"/>
            <a:ext cx="1214509" cy="95035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135560" y="548680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03 第一課：上山找老虎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76 0.00996 C -0.14496 0.1375 -0.15399 0.26551 -0.16753 0.31875 C -0.18142 0.37153 -0.17326 0.36528 -0.21788 0.32778 C -0.26215 0.29051 -0.36857 0.01551 -0.43489 0.09375 C -0.50138 0.17223 -0.55937 0.70093 -0.61701 0.79769 C -0.675 0.89468 -0.77274 0.75139 -0.78194 0.67269 C -0.79114 0.59422 -0.59305 0.42153 -0.67274 0.32547 C -0.75243 0.2294 -1.00729 0.16273 -1.26059 0.09607 " pathEditMode="relative" rAng="0" ptsTypes="aaaaaaaA">
                                      <p:cBhvr>
                                        <p:cTn id="25" dur="5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00" y="4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9537 C 0.03611 -0.05996 0.07292 -0.02454 0.10903 -0.01945 C 0.14566 -0.01412 0.18524 -0.04769 0.2191 -0.06435 C 0.25295 -0.08125 0.27257 -0.12616 0.31181 -0.1206 C 0.35069 -0.11482 0.41736 -0.04167 0.45417 -0.03033 C 0.4908 -0.01898 0.50503 -0.03611 0.53177 -0.05301 C 0.55868 -0.07014 0.58351 -0.13611 0.61528 -0.13195 C 0.64722 -0.12778 0.68715 -0.02639 0.72344 -0.02778 C 0.75937 -0.02917 0.7908 -0.14051 0.83177 -0.14051 C 0.8724 -0.14051 0.90868 -0.02037 0.96806 -0.02778 C 1.0276 -0.03519 1.15156 -0.15926 1.18837 -0.18542 " pathEditMode="relative" rAng="0" ptsTypes="aaaaaaaaaaA">
                                      <p:cBhvr>
                                        <p:cTn id="3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50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50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935760" y="2276872"/>
            <a:ext cx="4824536" cy="38164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5720" y="836713"/>
            <a:ext cx="5904656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剩下一個蕃茄</a:t>
            </a:r>
            <a:endParaRPr lang="en-US" sz="7200" dirty="0">
              <a:solidFill>
                <a:srgbClr val="00B05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" name="Picture 5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727848" y="2924944"/>
            <a:ext cx="3168650" cy="2376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8219728" y="2708920"/>
            <a:ext cx="2448272" cy="2448272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359696" y="3689648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03512" y="2060848"/>
            <a:ext cx="3456384" cy="28803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6600057" y="3284984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8800">
                <a:latin typeface="標楷體" pitchFamily="65" charset="-120"/>
                <a:ea typeface="標楷體" pitchFamily="65" charset="-120"/>
              </a:rPr>
              <a:t>=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2279576" y="4725144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8800" dirty="0"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8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5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567608" y="2204864"/>
            <a:ext cx="1584474" cy="1188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647728" y="2924944"/>
            <a:ext cx="1584474" cy="1188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711624" y="3645024"/>
            <a:ext cx="1584474" cy="1188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775520" y="3068960"/>
            <a:ext cx="1584474" cy="1188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135561" y="4653136"/>
            <a:ext cx="1728191" cy="1656184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/>
              <a:t>jiǎn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600" dirty="0">
                <a:latin typeface="華康楷書體注音" pitchFamily="18" charset="-120"/>
                <a:ea typeface="華康楷書體注音" pitchFamily="18" charset="-120"/>
              </a:rPr>
              <a:t>減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951984" y="3212977"/>
            <a:ext cx="2520950" cy="15843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/>
              <a:t>děng</a:t>
            </a:r>
            <a:r>
              <a:rPr lang="en-US" sz="2800" dirty="0"/>
              <a:t> </a:t>
            </a:r>
            <a:r>
              <a:rPr lang="en-US" sz="2800" dirty="0" err="1"/>
              <a:t>yú</a:t>
            </a:r>
            <a:r>
              <a:rPr lang="en-US" sz="2800" dirty="0"/>
              <a:t> </a:t>
            </a:r>
            <a:br>
              <a:rPr lang="en-US" sz="6600" dirty="0"/>
            </a:br>
            <a:r>
              <a:rPr lang="zh-TW" altLang="en-US" sz="6600" dirty="0">
                <a:latin typeface="華康楷書體注音" pitchFamily="18" charset="-120"/>
                <a:ea typeface="華康楷書體注音" pitchFamily="18" charset="-120"/>
              </a:rPr>
              <a:t>等於</a:t>
            </a:r>
          </a:p>
        </p:txBody>
      </p:sp>
      <p:pic>
        <p:nvPicPr>
          <p:cNvPr id="14" name="Picture 2" descr="C:\Users\Meishing\Desktop\美洲華語\美洲一\4 toma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6" y="2430960"/>
            <a:ext cx="2176140" cy="211526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135560" y="980728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數一數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7.40741E-7 C 0.04983 0.01922 0.09983 0.03843 0.12258 0.06899 C 0.14532 0.09954 0.14081 0.14167 0.13629 0.18403 " pathEditMode="relative" ptsTypes="a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44444E-6 C 0.01216 0.06157 0.02448 0.12338 0.04306 0.17268 C 0.06164 0.22175 0.08351 0.27708 0.11198 0.29467 C 0.14045 0.3125 0.17709 0.29513 0.21372 0.278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1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C 0.04445 -0.02315 0.08924 -0.04584 0.12066 -0.04398 C 0.15209 -0.04213 0.17136 -0.03565 0.18768 0.01134 C 0.20452 0.05856 0.21233 0.14861 0.22049 0.23866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C 0.06459 -0.03009 0.12934 -0.06018 0.1941 -0.07129 C 0.25886 -0.08241 0.32066 -0.07245 0.38855 -0.06666 C 0.45643 -0.06088 0.55226 -0.05254 0.60122 -0.0368 C 0.65 -0.02106 0.66928 -0.01041 0.68108 0.02755 C 0.69306 0.06551 0.6823 0.12801 0.67188 0.19074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5.92593E-6 C -0.10799 -0.04167 -0.2158 -0.08311 -0.22066 -0.12871 C -0.22552 -0.17431 -0.12743 -0.22408 -0.02934 -0.27362 " pathEditMode="relative" ptsTypes="a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3000"/>
                            </p:stCondLst>
                            <p:childTnLst>
                              <p:par>
                                <p:cTn id="5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1" grpId="0" animBg="1"/>
      <p:bldP spid="20" grpId="0" animBg="1"/>
      <p:bldP spid="13" grpId="0" animBg="1"/>
      <p:bldP spid="13" grpId="1" animBg="1"/>
      <p:bldP spid="17" grpId="0" animBg="1"/>
      <p:bldP spid="1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703513" y="1052736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999656" y="1052736"/>
            <a:ext cx="20891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減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799856" y="980728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三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312024" y="980729"/>
            <a:ext cx="25209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等於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8904313" y="908720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  <p:sp>
        <p:nvSpPr>
          <p:cNvPr id="8" name="Oval 7"/>
          <p:cNvSpPr/>
          <p:nvPr/>
        </p:nvSpPr>
        <p:spPr>
          <a:xfrm>
            <a:off x="1775520" y="2708920"/>
            <a:ext cx="1656184" cy="38884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647728" y="4077072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15880" y="2780928"/>
            <a:ext cx="1440160" cy="367240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976320" y="2924944"/>
            <a:ext cx="1440160" cy="367240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248128" y="4149080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0" y="1"/>
            <a:ext cx="205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寫法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1847528" y="4581128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2207568" y="5373216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2495600" y="3789040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2063552" y="2996952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5303912" y="5157192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5303912" y="4293096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5303912" y="3284984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 descr="小蕃茄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7268" t="21207" r="22713" b="12159"/>
          <a:stretch>
            <a:fillRect/>
          </a:stretch>
        </p:blipFill>
        <p:spPr bwMode="auto">
          <a:xfrm>
            <a:off x="9264352" y="4365104"/>
            <a:ext cx="864096" cy="86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8" grpId="0" animBg="1"/>
      <p:bldP spid="13" grpId="0" animBg="1"/>
      <p:bldP spid="14" grpId="0" animBg="1"/>
      <p:bldP spid="15" grpId="0" animBg="1"/>
      <p:bldP spid="1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412776"/>
            <a:ext cx="8229600" cy="1728192"/>
          </a:xfrm>
        </p:spPr>
        <p:txBody>
          <a:bodyPr>
            <a:normAutofit/>
          </a:bodyPr>
          <a:lstStyle/>
          <a:p>
            <a:pPr algn="ctr"/>
            <a:r>
              <a:rPr lang="zh-TW" altLang="en-US" sz="9600" dirty="0">
                <a:latin typeface="Adobe Kaiti Std R" pitchFamily="18" charset="-128"/>
                <a:ea typeface="Adobe Kaiti Std R" pitchFamily="18" charset="-128"/>
              </a:rPr>
              <a:t>練習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847529" y="5085184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五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503712" y="5085184"/>
            <a:ext cx="144107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減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087888" y="5085184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672064" y="5013177"/>
            <a:ext cx="2016224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等於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8904313" y="5013176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  <a:endParaRPr lang="en-US" altLang="zh-TW" sz="8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75520" y="836712"/>
            <a:ext cx="1656184" cy="38884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99856" y="1484784"/>
            <a:ext cx="1440160" cy="25202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328248" y="692696"/>
            <a:ext cx="1656184" cy="38884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6280" y="3284985"/>
            <a:ext cx="1119336" cy="1172079"/>
          </a:xfrm>
          <a:prstGeom prst="rect">
            <a:avLst/>
          </a:prstGeom>
          <a:noFill/>
        </p:spPr>
      </p:pic>
      <p:pic>
        <p:nvPicPr>
          <p:cNvPr id="12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8288" y="764705"/>
            <a:ext cx="1119336" cy="1172079"/>
          </a:xfrm>
          <a:prstGeom prst="rect">
            <a:avLst/>
          </a:prstGeom>
          <a:noFill/>
        </p:spPr>
      </p:pic>
      <p:pic>
        <p:nvPicPr>
          <p:cNvPr id="13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0256" y="1556793"/>
            <a:ext cx="1119336" cy="1172079"/>
          </a:xfrm>
          <a:prstGeom prst="rect">
            <a:avLst/>
          </a:prstGeom>
          <a:noFill/>
        </p:spPr>
      </p:pic>
      <p:pic>
        <p:nvPicPr>
          <p:cNvPr id="14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2276873"/>
            <a:ext cx="1119336" cy="1172079"/>
          </a:xfrm>
          <a:prstGeom prst="rect">
            <a:avLst/>
          </a:prstGeom>
          <a:noFill/>
        </p:spPr>
      </p:pic>
      <p:pic>
        <p:nvPicPr>
          <p:cNvPr id="15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880" y="2348881"/>
            <a:ext cx="1119336" cy="1172079"/>
          </a:xfrm>
          <a:prstGeom prst="rect">
            <a:avLst/>
          </a:prstGeom>
          <a:noFill/>
        </p:spPr>
      </p:pic>
      <p:pic>
        <p:nvPicPr>
          <p:cNvPr id="16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908721"/>
            <a:ext cx="1119336" cy="1172079"/>
          </a:xfrm>
          <a:prstGeom prst="rect">
            <a:avLst/>
          </a:prstGeom>
          <a:noFill/>
        </p:spPr>
      </p:pic>
      <p:pic>
        <p:nvPicPr>
          <p:cNvPr id="17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592" y="2204865"/>
            <a:ext cx="1119336" cy="1172079"/>
          </a:xfrm>
          <a:prstGeom prst="rect">
            <a:avLst/>
          </a:prstGeom>
          <a:noFill/>
        </p:spPr>
      </p:pic>
      <p:pic>
        <p:nvPicPr>
          <p:cNvPr id="18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700809"/>
            <a:ext cx="1119336" cy="1172079"/>
          </a:xfrm>
          <a:prstGeom prst="rect">
            <a:avLst/>
          </a:prstGeom>
          <a:noFill/>
        </p:spPr>
      </p:pic>
      <p:pic>
        <p:nvPicPr>
          <p:cNvPr id="19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3645025"/>
            <a:ext cx="1119336" cy="1172079"/>
          </a:xfrm>
          <a:prstGeom prst="rect">
            <a:avLst/>
          </a:prstGeom>
          <a:noFill/>
        </p:spPr>
      </p:pic>
      <p:pic>
        <p:nvPicPr>
          <p:cNvPr id="20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2780929"/>
            <a:ext cx="1119336" cy="1172079"/>
          </a:xfrm>
          <a:prstGeom prst="rect">
            <a:avLst/>
          </a:prstGeom>
          <a:noFill/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647728" y="2132856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888088" y="2204864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/>
      <p:bldP spid="24580" grpId="0" animBg="1"/>
      <p:bldP spid="24581" grpId="0"/>
      <p:bldP spid="24582" grpId="1" animBg="1"/>
      <p:bldP spid="8" grpId="0" animBg="1"/>
      <p:bldP spid="9" grpId="0" animBg="1"/>
      <p:bldP spid="10" grpId="0" animBg="1"/>
      <p:bldP spid="21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775520" y="764704"/>
            <a:ext cx="1728192" cy="4142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71864" y="764704"/>
            <a:ext cx="1800200" cy="38884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832304" y="1556792"/>
            <a:ext cx="1440160" cy="259228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2420889"/>
            <a:ext cx="1119336" cy="1172079"/>
          </a:xfrm>
          <a:prstGeom prst="rect">
            <a:avLst/>
          </a:prstGeom>
          <a:noFill/>
        </p:spPr>
      </p:pic>
      <p:pic>
        <p:nvPicPr>
          <p:cNvPr id="13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0" y="836713"/>
            <a:ext cx="1119336" cy="1172079"/>
          </a:xfrm>
          <a:prstGeom prst="rect">
            <a:avLst/>
          </a:prstGeom>
          <a:noFill/>
        </p:spPr>
      </p:pic>
      <p:pic>
        <p:nvPicPr>
          <p:cNvPr id="14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628801"/>
            <a:ext cx="1119336" cy="1172079"/>
          </a:xfrm>
          <a:prstGeom prst="rect">
            <a:avLst/>
          </a:prstGeom>
          <a:noFill/>
        </p:spPr>
      </p:pic>
      <p:pic>
        <p:nvPicPr>
          <p:cNvPr id="15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568" y="3789041"/>
            <a:ext cx="1119336" cy="1172079"/>
          </a:xfrm>
          <a:prstGeom prst="rect">
            <a:avLst/>
          </a:prstGeom>
          <a:noFill/>
        </p:spPr>
      </p:pic>
      <p:pic>
        <p:nvPicPr>
          <p:cNvPr id="16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2924945"/>
            <a:ext cx="1119336" cy="1172079"/>
          </a:xfrm>
          <a:prstGeom prst="rect">
            <a:avLst/>
          </a:prstGeom>
          <a:noFill/>
        </p:spPr>
      </p:pic>
      <p:pic>
        <p:nvPicPr>
          <p:cNvPr id="17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600" y="2204865"/>
            <a:ext cx="1119336" cy="1172079"/>
          </a:xfrm>
          <a:prstGeom prst="rect">
            <a:avLst/>
          </a:prstGeom>
          <a:noFill/>
        </p:spPr>
      </p:pic>
      <p:pic>
        <p:nvPicPr>
          <p:cNvPr id="18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864" y="2492897"/>
            <a:ext cx="1119336" cy="1172079"/>
          </a:xfrm>
          <a:prstGeom prst="rect">
            <a:avLst/>
          </a:prstGeom>
          <a:noFill/>
        </p:spPr>
      </p:pic>
      <p:pic>
        <p:nvPicPr>
          <p:cNvPr id="19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920" y="1700809"/>
            <a:ext cx="1119336" cy="1172079"/>
          </a:xfrm>
          <a:prstGeom prst="rect">
            <a:avLst/>
          </a:prstGeom>
          <a:noFill/>
        </p:spPr>
      </p:pic>
      <p:pic>
        <p:nvPicPr>
          <p:cNvPr id="20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1904" y="3284985"/>
            <a:ext cx="1119336" cy="1172079"/>
          </a:xfrm>
          <a:prstGeom prst="rect">
            <a:avLst/>
          </a:prstGeom>
          <a:noFill/>
        </p:spPr>
      </p:pic>
      <p:pic>
        <p:nvPicPr>
          <p:cNvPr id="21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1904" y="836713"/>
            <a:ext cx="1119336" cy="1172079"/>
          </a:xfrm>
          <a:prstGeom prst="rect">
            <a:avLst/>
          </a:prstGeom>
          <a:noFill/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719736" y="2204864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176120" y="2348880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991545" y="5013176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五</a:t>
            </a: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791744" y="5013176"/>
            <a:ext cx="144016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減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447928" y="4941168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960096" y="4869161"/>
            <a:ext cx="2016224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等於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8832305" y="4941168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991545" y="5013176"/>
            <a:ext cx="1584325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791744" y="5013176"/>
            <a:ext cx="144016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減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5447928" y="4941168"/>
            <a:ext cx="1511300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960096" y="4869161"/>
            <a:ext cx="2016224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6600" dirty="0">
                <a:latin typeface="Adobe Kaiti Std R" pitchFamily="18" charset="-128"/>
                <a:ea typeface="Adobe Kaiti Std R" pitchFamily="18" charset="-128"/>
              </a:rPr>
              <a:t>等於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8832305" y="4941168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</a:p>
        </p:txBody>
      </p:sp>
      <p:sp>
        <p:nvSpPr>
          <p:cNvPr id="8" name="Oval 7"/>
          <p:cNvSpPr/>
          <p:nvPr/>
        </p:nvSpPr>
        <p:spPr>
          <a:xfrm>
            <a:off x="2063552" y="692696"/>
            <a:ext cx="1440160" cy="38884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03912" y="1052736"/>
            <a:ext cx="1440160" cy="259228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04312" y="692696"/>
            <a:ext cx="1440160" cy="38884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7928" y="1916833"/>
            <a:ext cx="1119336" cy="1172079"/>
          </a:xfrm>
          <a:prstGeom prst="rect">
            <a:avLst/>
          </a:prstGeom>
          <a:noFill/>
        </p:spPr>
      </p:pic>
      <p:pic>
        <p:nvPicPr>
          <p:cNvPr id="12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0336" y="1916833"/>
            <a:ext cx="1119336" cy="1172079"/>
          </a:xfrm>
          <a:prstGeom prst="rect">
            <a:avLst/>
          </a:prstGeom>
          <a:noFill/>
        </p:spPr>
      </p:pic>
      <p:pic>
        <p:nvPicPr>
          <p:cNvPr id="13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328" y="980729"/>
            <a:ext cx="1119336" cy="1172079"/>
          </a:xfrm>
          <a:prstGeom prst="rect">
            <a:avLst/>
          </a:prstGeom>
          <a:noFill/>
        </p:spPr>
      </p:pic>
      <p:pic>
        <p:nvPicPr>
          <p:cNvPr id="14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2344" y="3140969"/>
            <a:ext cx="1119336" cy="1172079"/>
          </a:xfrm>
          <a:prstGeom prst="rect">
            <a:avLst/>
          </a:prstGeom>
          <a:noFill/>
        </p:spPr>
      </p:pic>
      <p:pic>
        <p:nvPicPr>
          <p:cNvPr id="15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6" y="3429001"/>
            <a:ext cx="1119336" cy="1172079"/>
          </a:xfrm>
          <a:prstGeom prst="rect">
            <a:avLst/>
          </a:prstGeom>
          <a:noFill/>
        </p:spPr>
      </p:pic>
      <p:pic>
        <p:nvPicPr>
          <p:cNvPr id="16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0" y="2636913"/>
            <a:ext cx="1119336" cy="1172079"/>
          </a:xfrm>
          <a:prstGeom prst="rect">
            <a:avLst/>
          </a:prstGeom>
          <a:noFill/>
        </p:spPr>
      </p:pic>
      <p:pic>
        <p:nvPicPr>
          <p:cNvPr id="17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6" y="1844825"/>
            <a:ext cx="1119336" cy="1172079"/>
          </a:xfrm>
          <a:prstGeom prst="rect">
            <a:avLst/>
          </a:prstGeom>
          <a:noFill/>
        </p:spPr>
      </p:pic>
      <p:pic>
        <p:nvPicPr>
          <p:cNvPr id="18" name="Picture 2" descr="tomato by Chrisdesign - Photorealistic toma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6" y="980729"/>
            <a:ext cx="1119336" cy="1172079"/>
          </a:xfrm>
          <a:prstGeom prst="rect">
            <a:avLst/>
          </a:prstGeom>
          <a:noFill/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935760" y="1988840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7608168" y="2060848"/>
            <a:ext cx="936104" cy="10094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=</a:t>
            </a:r>
            <a:endParaRPr lang="zh-TW" altLang="en-US" sz="6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/>
      <p:bldP spid="20484" grpId="0" animBg="1"/>
      <p:bldP spid="20485" grpId="0"/>
      <p:bldP spid="20486" grpId="0" animBg="1"/>
      <p:bldP spid="8" grpId="0" animBg="1"/>
      <p:bldP spid="9" grpId="0" animBg="1"/>
      <p:bldP spid="10" grpId="0" animBg="1"/>
      <p:bldP spid="19" grpId="1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988840"/>
            <a:ext cx="8305800" cy="1728192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dirty="0">
                <a:solidFill>
                  <a:srgbClr val="CC3300"/>
                </a:solidFill>
                <a:latin typeface="Adobe Kaiti Std R" pitchFamily="18" charset="-128"/>
                <a:ea typeface="Adobe Kaiti Std R" pitchFamily="18" charset="-128"/>
              </a:rPr>
              <a:t>數數遊戲時間</a:t>
            </a:r>
            <a:endParaRPr lang="en-US" sz="9600" dirty="0">
              <a:solidFill>
                <a:srgbClr val="CC33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16280" y="6381329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002060"/>
                </a:solidFill>
              </a:rPr>
              <a:t>請老師自行設計數數遊戲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1627" t="35741" r="14323"/>
          <a:stretch>
            <a:fillRect/>
          </a:stretch>
        </p:blipFill>
        <p:spPr bwMode="auto">
          <a:xfrm>
            <a:off x="7248128" y="3864890"/>
            <a:ext cx="3096344" cy="2729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845" name="Picture 5" descr="C:\Users\Meishing\Desktop\美洲華語\美洲一\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1544" y="1268760"/>
            <a:ext cx="4102100" cy="1143000"/>
          </a:xfrm>
          <a:prstGeom prst="rect">
            <a:avLst/>
          </a:prstGeom>
          <a:noFill/>
        </p:spPr>
      </p:pic>
      <p:pic>
        <p:nvPicPr>
          <p:cNvPr id="35846" name="Picture 6" descr="C:\Users\Meishing\Desktop\美洲華語\美洲一\三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3552" y="2348880"/>
            <a:ext cx="4051300" cy="1244600"/>
          </a:xfrm>
          <a:prstGeom prst="rect">
            <a:avLst/>
          </a:prstGeom>
          <a:noFill/>
        </p:spPr>
      </p:pic>
      <p:pic>
        <p:nvPicPr>
          <p:cNvPr id="35847" name="Picture 7" descr="C:\Users\Meishing\Desktop\美洲華語\美洲一\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0016" y="1196752"/>
            <a:ext cx="4102100" cy="1282700"/>
          </a:xfrm>
          <a:prstGeom prst="rect">
            <a:avLst/>
          </a:prstGeom>
          <a:noFill/>
        </p:spPr>
      </p:pic>
      <p:pic>
        <p:nvPicPr>
          <p:cNvPr id="35848" name="Picture 8" descr="C:\Users\Meishing\Desktop\美洲華語\美洲一\五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91545" y="3573016"/>
            <a:ext cx="4318001" cy="1257300"/>
          </a:xfrm>
          <a:prstGeom prst="rect">
            <a:avLst/>
          </a:prstGeom>
          <a:noFill/>
        </p:spPr>
      </p:pic>
      <p:pic>
        <p:nvPicPr>
          <p:cNvPr id="35849" name="Picture 9" descr="C:\Users\Meishing\Desktop\美洲華語\美洲一\四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68008" y="2420888"/>
            <a:ext cx="4267200" cy="1270000"/>
          </a:xfrm>
          <a:prstGeom prst="rect">
            <a:avLst/>
          </a:prstGeom>
          <a:noFill/>
        </p:spPr>
      </p:pic>
      <p:pic>
        <p:nvPicPr>
          <p:cNvPr id="10" name="Picture 5" descr="C:\Users\Meishing\Desktop\美洲華語\美洲一\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552" y="4869160"/>
            <a:ext cx="4102100" cy="1143000"/>
          </a:xfrm>
          <a:prstGeom prst="rect">
            <a:avLst/>
          </a:prstGeom>
          <a:noFill/>
        </p:spPr>
      </p:pic>
      <p:pic>
        <p:nvPicPr>
          <p:cNvPr id="16386" name="Picture 2" descr="Happy Tiger by azex - Funny little tiger. Drawn with Inkscape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053144">
            <a:off x="12828460" y="-196523"/>
            <a:ext cx="2124744" cy="2651448"/>
          </a:xfrm>
          <a:prstGeom prst="rect">
            <a:avLst/>
          </a:prstGeom>
          <a:noFill/>
        </p:spPr>
      </p:pic>
      <p:pic>
        <p:nvPicPr>
          <p:cNvPr id="18" name="Picture 4" descr="Squirrel by arturion - Red squirre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22557" y="5569570"/>
            <a:ext cx="1646557" cy="1288431"/>
          </a:xfrm>
          <a:prstGeom prst="rect">
            <a:avLst/>
          </a:prstGeom>
          <a:noFill/>
        </p:spPr>
      </p:pic>
      <p:pic>
        <p:nvPicPr>
          <p:cNvPr id="19" name="Picture 4" descr="Squirrel by arturion - Red squirre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79577" y="5963994"/>
            <a:ext cx="1142501" cy="894007"/>
          </a:xfrm>
          <a:prstGeom prst="rect">
            <a:avLst/>
          </a:prstGeom>
          <a:noFill/>
        </p:spPr>
      </p:pic>
      <p:pic>
        <p:nvPicPr>
          <p:cNvPr id="21" name="Picture 4" descr="Squirrel by arturion - Red squirre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79977" y="5851300"/>
            <a:ext cx="1286517" cy="1006700"/>
          </a:xfrm>
          <a:prstGeom prst="rect">
            <a:avLst/>
          </a:prstGeom>
          <a:noFill/>
        </p:spPr>
      </p:pic>
      <p:pic>
        <p:nvPicPr>
          <p:cNvPr id="22" name="Picture 4" descr="Squirrel by arturion - Red squirre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36161" y="5851300"/>
            <a:ext cx="1286517" cy="1006700"/>
          </a:xfrm>
          <a:prstGeom prst="rect">
            <a:avLst/>
          </a:prstGeom>
          <a:noFill/>
        </p:spPr>
      </p:pic>
      <p:pic>
        <p:nvPicPr>
          <p:cNvPr id="23" name="Picture 4" descr="Squirrel by arturion - Red squirre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480376" y="5928684"/>
            <a:ext cx="1187624" cy="929316"/>
          </a:xfrm>
          <a:prstGeom prst="rect">
            <a:avLst/>
          </a:prstGeom>
          <a:noFill/>
        </p:spPr>
      </p:pic>
      <p:pic>
        <p:nvPicPr>
          <p:cNvPr id="20" name="Picture 4" descr="Squirrel by arturion - Red squirre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51785" y="5907648"/>
            <a:ext cx="1214509" cy="95035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135560" y="548680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03 第一課：上山找老虎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76 0.00996 C -0.14496 0.1375 -0.15399 0.26551 -0.16753 0.31875 C -0.18142 0.37153 -0.17326 0.36528 -0.21788 0.32778 C -0.26215 0.29051 -0.36857 0.01551 -0.43489 0.09375 C -0.50138 0.17223 -0.55937 0.70093 -0.61701 0.79769 C -0.675 0.89468 -0.77274 0.75139 -0.78194 0.67269 C -0.79114 0.59422 -0.59305 0.42153 -0.67274 0.32547 C -0.75243 0.2294 -1.00729 0.16273 -1.26059 0.09607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00" y="4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9537 C 0.03611 -0.05996 0.07292 -0.02454 0.10903 -0.01945 C 0.14566 -0.01412 0.18524 -0.04769 0.2191 -0.06435 C 0.25295 -0.08125 0.27257 -0.12616 0.31181 -0.1206 C 0.35069 -0.11482 0.41736 -0.04167 0.45417 -0.03033 C 0.4908 -0.01898 0.50503 -0.03611 0.53177 -0.05301 C 0.55868 -0.07014 0.58351 -0.13611 0.61528 -0.13195 C 0.64722 -0.12778 0.68715 -0.02639 0.72344 -0.02778 C 0.75937 -0.02917 0.7908 -0.14051 0.83177 -0.14051 C 0.8724 -0.14051 0.90868 -0.02037 0.96806 -0.02778 C 1.0276 -0.03519 1.15156 -0.15926 1.18837 -0.18542 " pathEditMode="relative" rAng="0" ptsTypes="aaaaaaaaaaA">
                                      <p:cBhvr>
                                        <p:cTn id="3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15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000"/>
                            </p:stCondLst>
                            <p:childTnLst>
                              <p:par>
                                <p:cTn id="7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000"/>
                            </p:stCondLst>
                            <p:childTnLst>
                              <p:par>
                                <p:cTn id="8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6" dur="2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0"/>
                            </p:stCondLst>
                            <p:childTnLst>
                              <p:par>
                                <p:cTn id="9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數字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80"/>
          <a:stretch/>
        </p:blipFill>
        <p:spPr bwMode="auto">
          <a:xfrm>
            <a:off x="3791744" y="228680"/>
            <a:ext cx="6984776" cy="640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11824" y="285293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sz="28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3AE5D-651B-FC46-BB1B-C99EAD385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52910"/>
            <a:ext cx="2708920" cy="2708920"/>
          </a:xfrm>
          <a:prstGeom prst="rect">
            <a:avLst/>
          </a:prstGeom>
          <a:solidFill>
            <a:schemeClr val="bg2"/>
          </a:solidFill>
        </p:spPr>
      </p:pic>
    </p:spTree>
  </p:cSld>
  <p:clrMapOvr>
    <a:masterClrMapping/>
  </p:clrMapOvr>
  <p:transition spd="med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759"/>
          <a:stretch/>
        </p:blipFill>
        <p:spPr bwMode="auto">
          <a:xfrm>
            <a:off x="4295800" y="0"/>
            <a:ext cx="6624736" cy="653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37C90FE-BAC5-E342-80BF-F4B844AE7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8" y="188640"/>
            <a:ext cx="2755380" cy="27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laser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30"/>
          <a:stretch/>
        </p:blipFill>
        <p:spPr bwMode="auto">
          <a:xfrm>
            <a:off x="4799856" y="548680"/>
            <a:ext cx="6705162" cy="544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B4F5D65-CEF8-764D-9351-0E6927A71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96550"/>
            <a:ext cx="2853680" cy="28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3887</TotalTime>
  <Words>385</Words>
  <Application>Microsoft Macintosh PowerPoint</Application>
  <PresentationFormat>Widescreen</PresentationFormat>
  <Paragraphs>149</Paragraphs>
  <Slides>48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Adobe Fangsong Std R</vt:lpstr>
      <vt:lpstr>Adobe Kaiti Std R</vt:lpstr>
      <vt:lpstr>標楷體</vt:lpstr>
      <vt:lpstr>華康楷書體注音</vt:lpstr>
      <vt:lpstr>華康楷書體破音一</vt:lpstr>
      <vt:lpstr>華康楷書體破音二</vt:lpstr>
      <vt:lpstr>Arial</vt:lpstr>
      <vt:lpstr>Calibri</vt:lpstr>
      <vt:lpstr>Gill Sans MT</vt:lpstr>
      <vt:lpstr>Parcel</vt:lpstr>
      <vt:lpstr>Bitmap Image</vt:lpstr>
      <vt:lpstr>美洲華語第一冊</vt:lpstr>
      <vt:lpstr>PowerPoint Presentation</vt:lpstr>
      <vt:lpstr>山上找老虎</vt:lpstr>
      <vt:lpstr>PowerPoint Presentation</vt:lpstr>
      <vt:lpstr>PowerPoint Presentation</vt:lpstr>
      <vt:lpstr>數字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我的朋友在哪裡?</vt:lpstr>
      <vt:lpstr>PowerPoint Presentation</vt:lpstr>
      <vt:lpstr>PowerPoint Presentation</vt:lpstr>
      <vt:lpstr>筆劃</vt:lpstr>
      <vt:lpstr>PowerPoint Presentation</vt:lpstr>
      <vt:lpstr>詞語讀一讀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加法</vt:lpstr>
      <vt:lpstr>PowerPoint Presentation</vt:lpstr>
      <vt:lpstr>PowerPoint Presentation</vt:lpstr>
      <vt:lpstr>PowerPoint Presentation</vt:lpstr>
      <vt:lpstr>PowerPoint Presentation</vt:lpstr>
      <vt:lpstr>練習</vt:lpstr>
      <vt:lpstr>PowerPoint Presentation</vt:lpstr>
      <vt:lpstr>PowerPoint Presentation</vt:lpstr>
      <vt:lpstr>PowerPoint Presentation</vt:lpstr>
      <vt:lpstr>PowerPoint Presentation</vt:lpstr>
      <vt:lpstr>減法</vt:lpstr>
      <vt:lpstr>PowerPoint Presentation</vt:lpstr>
      <vt:lpstr>PowerPoint Presentation</vt:lpstr>
      <vt:lpstr>PowerPoint Presentation</vt:lpstr>
      <vt:lpstr>PowerPoint Presentation</vt:lpstr>
      <vt:lpstr>練習</vt:lpstr>
      <vt:lpstr>PowerPoint Presentation</vt:lpstr>
      <vt:lpstr>PowerPoint Presentation</vt:lpstr>
      <vt:lpstr>PowerPoint Presentation</vt:lpstr>
      <vt:lpstr>數數遊戲時間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上山找老虎</dc:title>
  <dc:creator>Power User</dc:creator>
  <cp:lastModifiedBy>Ian Liu</cp:lastModifiedBy>
  <cp:revision>75</cp:revision>
  <dcterms:created xsi:type="dcterms:W3CDTF">2006-01-24T18:56:48Z</dcterms:created>
  <dcterms:modified xsi:type="dcterms:W3CDTF">2021-04-07T21:05:01Z</dcterms:modified>
</cp:coreProperties>
</file>